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69" r:id="rId4"/>
    <p:sldId id="271" r:id="rId5"/>
    <p:sldId id="276" r:id="rId6"/>
    <p:sldId id="258" r:id="rId7"/>
    <p:sldId id="265" r:id="rId8"/>
    <p:sldId id="259" r:id="rId9"/>
    <p:sldId id="278" r:id="rId10"/>
    <p:sldId id="266" r:id="rId11"/>
    <p:sldId id="261" r:id="rId12"/>
    <p:sldId id="268" r:id="rId13"/>
    <p:sldId id="267" r:id="rId14"/>
    <p:sldId id="262" r:id="rId15"/>
    <p:sldId id="263" r:id="rId16"/>
    <p:sldId id="273" r:id="rId17"/>
    <p:sldId id="290" r:id="rId18"/>
    <p:sldId id="275" r:id="rId19"/>
    <p:sldId id="279" r:id="rId20"/>
    <p:sldId id="264" r:id="rId21"/>
    <p:sldId id="280" r:id="rId22"/>
    <p:sldId id="281" r:id="rId23"/>
    <p:sldId id="294" r:id="rId24"/>
    <p:sldId id="282" r:id="rId25"/>
    <p:sldId id="283" r:id="rId26"/>
    <p:sldId id="286" r:id="rId27"/>
    <p:sldId id="284" r:id="rId28"/>
    <p:sldId id="285" r:id="rId29"/>
    <p:sldId id="287" r:id="rId30"/>
    <p:sldId id="288" r:id="rId31"/>
    <p:sldId id="292" r:id="rId32"/>
    <p:sldId id="29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8" autoAdjust="0"/>
    <p:restoredTop sz="83319" autoAdjust="0"/>
  </p:normalViewPr>
  <p:slideViewPr>
    <p:cSldViewPr snapToGrid="0">
      <p:cViewPr varScale="1">
        <p:scale>
          <a:sx n="95" d="100"/>
          <a:sy n="95" d="100"/>
        </p:scale>
        <p:origin x="26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0079B-5E3E-4146-A4D0-FBB5358ADB56}" type="datetimeFigureOut">
              <a:rPr lang="en-US" smtClean="0"/>
              <a:t>6/23/2019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A949B-E09B-42C1-B2F1-484A1DD154E7}" type="slidenum">
              <a:rPr lang="en-US" smtClean="0"/>
              <a:t>‹#›</a:t>
            </a:fld>
            <a:endParaRPr lang="en-US"/>
          </a:p>
        </p:txBody>
      </p:sp>
    </p:spTree>
    <p:extLst>
      <p:ext uri="{BB962C8B-B14F-4D97-AF65-F5344CB8AC3E}">
        <p14:creationId xmlns:p14="http://schemas.microsoft.com/office/powerpoint/2010/main" val="353718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likely be removed.</a:t>
            </a:r>
          </a:p>
        </p:txBody>
      </p:sp>
      <p:sp>
        <p:nvSpPr>
          <p:cNvPr id="4" name="Slide Number Placeholder 3"/>
          <p:cNvSpPr>
            <a:spLocks noGrp="1"/>
          </p:cNvSpPr>
          <p:nvPr>
            <p:ph type="sldNum" sz="quarter" idx="5"/>
          </p:nvPr>
        </p:nvSpPr>
        <p:spPr/>
        <p:txBody>
          <a:bodyPr/>
          <a:lstStyle/>
          <a:p>
            <a:fld id="{35AA949B-E09B-42C1-B2F1-484A1DD154E7}" type="slidenum">
              <a:rPr lang="en-US" smtClean="0"/>
              <a:t>2</a:t>
            </a:fld>
            <a:endParaRPr lang="en-US"/>
          </a:p>
        </p:txBody>
      </p:sp>
    </p:spTree>
    <p:extLst>
      <p:ext uri="{BB962C8B-B14F-4D97-AF65-F5344CB8AC3E}">
        <p14:creationId xmlns:p14="http://schemas.microsoft.com/office/powerpoint/2010/main" val="2590256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GMC Canyon and Chevy Colorado</a:t>
            </a:r>
          </a:p>
          <a:p>
            <a:endParaRPr lang="en-US" dirty="0"/>
          </a:p>
          <a:p>
            <a:r>
              <a:rPr lang="en-US" dirty="0"/>
              <a:t>$2k difference base starting price, Chevy sells 4x as many last year</a:t>
            </a:r>
          </a:p>
        </p:txBody>
      </p:sp>
      <p:sp>
        <p:nvSpPr>
          <p:cNvPr id="4" name="Slide Number Placeholder 3"/>
          <p:cNvSpPr>
            <a:spLocks noGrp="1"/>
          </p:cNvSpPr>
          <p:nvPr>
            <p:ph type="sldNum" sz="quarter" idx="5"/>
          </p:nvPr>
        </p:nvSpPr>
        <p:spPr/>
        <p:txBody>
          <a:bodyPr/>
          <a:lstStyle/>
          <a:p>
            <a:fld id="{35AA949B-E09B-42C1-B2F1-484A1DD154E7}" type="slidenum">
              <a:rPr lang="en-US" smtClean="0"/>
              <a:t>13</a:t>
            </a:fld>
            <a:endParaRPr lang="en-US"/>
          </a:p>
        </p:txBody>
      </p:sp>
    </p:spTree>
    <p:extLst>
      <p:ext uri="{BB962C8B-B14F-4D97-AF65-F5344CB8AC3E}">
        <p14:creationId xmlns:p14="http://schemas.microsoft.com/office/powerpoint/2010/main" val="1147698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cutting R&amp;D costs to only superficial components (styling and interior) we see a highly specialized industry right now.</a:t>
            </a:r>
          </a:p>
          <a:p>
            <a:endParaRPr lang="en-US" dirty="0"/>
          </a:p>
          <a:p>
            <a:r>
              <a:rPr lang="en-US" dirty="0"/>
              <a:t>GMC Canyon and Chevy Colorado. Nearly identical.</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14</a:t>
            </a:fld>
            <a:endParaRPr lang="en-US"/>
          </a:p>
        </p:txBody>
      </p:sp>
    </p:spTree>
    <p:extLst>
      <p:ext uri="{BB962C8B-B14F-4D97-AF65-F5344CB8AC3E}">
        <p14:creationId xmlns:p14="http://schemas.microsoft.com/office/powerpoint/2010/main" val="1795446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bespoke. Very slow. Need a new system? Order it, wait days, put it on the network. Install software. If you’re lucky it’s a week.</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16</a:t>
            </a:fld>
            <a:endParaRPr lang="en-US"/>
          </a:p>
        </p:txBody>
      </p:sp>
    </p:spTree>
    <p:extLst>
      <p:ext uri="{BB962C8B-B14F-4D97-AF65-F5344CB8AC3E}">
        <p14:creationId xmlns:p14="http://schemas.microsoft.com/office/powerpoint/2010/main" val="1892518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turned physical hardware into virtual software.</a:t>
            </a:r>
          </a:p>
          <a:p>
            <a:endParaRPr lang="en-US" dirty="0"/>
          </a:p>
          <a:p>
            <a:r>
              <a:rPr lang="en-US" dirty="0"/>
              <a:t>Need a new system? 10 minutes.</a:t>
            </a:r>
          </a:p>
        </p:txBody>
      </p:sp>
      <p:sp>
        <p:nvSpPr>
          <p:cNvPr id="4" name="Slide Number Placeholder 3"/>
          <p:cNvSpPr>
            <a:spLocks noGrp="1"/>
          </p:cNvSpPr>
          <p:nvPr>
            <p:ph type="sldNum" sz="quarter" idx="5"/>
          </p:nvPr>
        </p:nvSpPr>
        <p:spPr/>
        <p:txBody>
          <a:bodyPr/>
          <a:lstStyle/>
          <a:p>
            <a:fld id="{35AA949B-E09B-42C1-B2F1-484A1DD154E7}" type="slidenum">
              <a:rPr lang="en-US" smtClean="0"/>
              <a:t>17</a:t>
            </a:fld>
            <a:endParaRPr lang="en-US"/>
          </a:p>
        </p:txBody>
      </p:sp>
    </p:spTree>
    <p:extLst>
      <p:ext uri="{BB962C8B-B14F-4D97-AF65-F5344CB8AC3E}">
        <p14:creationId xmlns:p14="http://schemas.microsoft.com/office/powerpoint/2010/main" val="3538761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standard web application architecture is the Chevy Colorado of software systems. Everyone’s got one, they don’t vary too much. Container or AMI is your web tier, </a:t>
            </a:r>
            <a:r>
              <a:rPr lang="en-US" dirty="0" err="1"/>
              <a:t>db</a:t>
            </a:r>
            <a:r>
              <a:rPr lang="en-US" dirty="0"/>
              <a:t> is a service, </a:t>
            </a:r>
            <a:r>
              <a:rPr lang="en-US" dirty="0" err="1"/>
              <a:t>sqs</a:t>
            </a:r>
            <a:r>
              <a:rPr lang="en-US" dirty="0"/>
              <a:t> (pub sub) is a service, email is a service, everything is a service. Container/web server is your engine, transmission is your database. Email is your wheels, scalability is your frame.</a:t>
            </a:r>
          </a:p>
          <a:p>
            <a:endParaRPr lang="en-US" dirty="0"/>
          </a:p>
          <a:p>
            <a:r>
              <a:rPr lang="en-US" dirty="0"/>
              <a:t>Virtual machines with base images  (EC2 with AMIs)</a:t>
            </a:r>
          </a:p>
          <a:p>
            <a:r>
              <a:rPr lang="en-US" dirty="0"/>
              <a:t>Service oriented architectures became dominant</a:t>
            </a:r>
          </a:p>
          <a:p>
            <a:r>
              <a:rPr lang="en-US" dirty="0"/>
              <a:t>Everything is a service</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18</a:t>
            </a:fld>
            <a:endParaRPr lang="en-US"/>
          </a:p>
        </p:txBody>
      </p:sp>
    </p:spTree>
    <p:extLst>
      <p:ext uri="{BB962C8B-B14F-4D97-AF65-F5344CB8AC3E}">
        <p14:creationId xmlns:p14="http://schemas.microsoft.com/office/powerpoint/2010/main" val="3654394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20</a:t>
            </a:fld>
            <a:endParaRPr lang="en-US"/>
          </a:p>
        </p:txBody>
      </p:sp>
    </p:spTree>
    <p:extLst>
      <p:ext uri="{BB962C8B-B14F-4D97-AF65-F5344CB8AC3E}">
        <p14:creationId xmlns:p14="http://schemas.microsoft.com/office/powerpoint/2010/main" val="487030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21</a:t>
            </a:fld>
            <a:endParaRPr lang="en-US"/>
          </a:p>
        </p:txBody>
      </p:sp>
    </p:spTree>
    <p:extLst>
      <p:ext uri="{BB962C8B-B14F-4D97-AF65-F5344CB8AC3E}">
        <p14:creationId xmlns:p14="http://schemas.microsoft.com/office/powerpoint/2010/main" val="1181381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always liked cars. As a kid I had Lamborghini posters on my wall and loved the Transformers.</a:t>
            </a:r>
          </a:p>
          <a:p>
            <a:r>
              <a:rPr lang="en-US" dirty="0"/>
              <a:t>When I started thinking about Serverless and why it’s so popular I saw some parallels with the way auto manufacturing has progressed over the years.</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5</a:t>
            </a:fld>
            <a:endParaRPr lang="en-US"/>
          </a:p>
        </p:txBody>
      </p:sp>
    </p:spTree>
    <p:extLst>
      <p:ext uri="{BB962C8B-B14F-4D97-AF65-F5344CB8AC3E}">
        <p14:creationId xmlns:p14="http://schemas.microsoft.com/office/powerpoint/2010/main" val="336373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there was the Benz Patent Motor Car.  </a:t>
            </a:r>
          </a:p>
          <a:p>
            <a:endParaRPr lang="en-US" dirty="0"/>
          </a:p>
          <a:p>
            <a:r>
              <a:rPr lang="en-US" dirty="0"/>
              <a:t>Early days, everything was bespoke. Any parts not created by the manufacturer directly probably weren’t being used elsewhere.</a:t>
            </a:r>
          </a:p>
          <a:p>
            <a:endParaRPr lang="en-US" dirty="0"/>
          </a:p>
          <a:p>
            <a:r>
              <a:rPr lang="en-US" dirty="0"/>
              <a:t>Karl Benz</a:t>
            </a:r>
          </a:p>
        </p:txBody>
      </p:sp>
      <p:sp>
        <p:nvSpPr>
          <p:cNvPr id="4" name="Slide Number Placeholder 3"/>
          <p:cNvSpPr>
            <a:spLocks noGrp="1"/>
          </p:cNvSpPr>
          <p:nvPr>
            <p:ph type="sldNum" sz="quarter" idx="5"/>
          </p:nvPr>
        </p:nvSpPr>
        <p:spPr/>
        <p:txBody>
          <a:bodyPr/>
          <a:lstStyle/>
          <a:p>
            <a:fld id="{35AA949B-E09B-42C1-B2F1-484A1DD154E7}" type="slidenum">
              <a:rPr lang="en-US" smtClean="0"/>
              <a:t>6</a:t>
            </a:fld>
            <a:endParaRPr lang="en-US"/>
          </a:p>
        </p:txBody>
      </p:sp>
    </p:spTree>
    <p:extLst>
      <p:ext uri="{BB962C8B-B14F-4D97-AF65-F5344CB8AC3E}">
        <p14:creationId xmlns:p14="http://schemas.microsoft.com/office/powerpoint/2010/main" val="361308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Steering handle changes, everything encased. 4 wheels adding lots of stability</a:t>
            </a:r>
          </a:p>
        </p:txBody>
      </p:sp>
      <p:sp>
        <p:nvSpPr>
          <p:cNvPr id="4" name="Slide Number Placeholder 3"/>
          <p:cNvSpPr>
            <a:spLocks noGrp="1"/>
          </p:cNvSpPr>
          <p:nvPr>
            <p:ph type="sldNum" sz="quarter" idx="5"/>
          </p:nvPr>
        </p:nvSpPr>
        <p:spPr/>
        <p:txBody>
          <a:bodyPr/>
          <a:lstStyle/>
          <a:p>
            <a:fld id="{35AA949B-E09B-42C1-B2F1-484A1DD154E7}" type="slidenum">
              <a:rPr lang="en-US" smtClean="0"/>
              <a:t>7</a:t>
            </a:fld>
            <a:endParaRPr lang="en-US"/>
          </a:p>
        </p:txBody>
      </p:sp>
    </p:spTree>
    <p:extLst>
      <p:ext uri="{BB962C8B-B14F-4D97-AF65-F5344CB8AC3E}">
        <p14:creationId xmlns:p14="http://schemas.microsoft.com/office/powerpoint/2010/main" val="3893757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Ford forever changes auto manufacturing by introduce the production line, allowing for the rapid creation and iteration of the automobile.</a:t>
            </a:r>
          </a:p>
          <a:p>
            <a:endParaRPr lang="en-US" dirty="0"/>
          </a:p>
          <a:p>
            <a:r>
              <a:rPr lang="en-US" dirty="0"/>
              <a:t>Faster iteration resulted in spending less time R&amp;D on common components, once it had been tested and tried through a large enough number of uses, engineers felt comfortable take parts “off the shelf”</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8</a:t>
            </a:fld>
            <a:endParaRPr lang="en-US"/>
          </a:p>
        </p:txBody>
      </p:sp>
    </p:spTree>
    <p:extLst>
      <p:ext uri="{BB962C8B-B14F-4D97-AF65-F5344CB8AC3E}">
        <p14:creationId xmlns:p14="http://schemas.microsoft.com/office/powerpoint/2010/main" val="1037693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Awesome wagon and muscle cars!</a:t>
            </a:r>
          </a:p>
        </p:txBody>
      </p:sp>
      <p:sp>
        <p:nvSpPr>
          <p:cNvPr id="4" name="Slide Number Placeholder 3"/>
          <p:cNvSpPr>
            <a:spLocks noGrp="1"/>
          </p:cNvSpPr>
          <p:nvPr>
            <p:ph type="sldNum" sz="quarter" idx="5"/>
          </p:nvPr>
        </p:nvSpPr>
        <p:spPr/>
        <p:txBody>
          <a:bodyPr/>
          <a:lstStyle/>
          <a:p>
            <a:fld id="{35AA949B-E09B-42C1-B2F1-484A1DD154E7}" type="slidenum">
              <a:rPr lang="en-US" smtClean="0"/>
              <a:t>9</a:t>
            </a:fld>
            <a:endParaRPr lang="en-US"/>
          </a:p>
        </p:txBody>
      </p:sp>
    </p:spTree>
    <p:extLst>
      <p:ext uri="{BB962C8B-B14F-4D97-AF65-F5344CB8AC3E}">
        <p14:creationId xmlns:p14="http://schemas.microsoft.com/office/powerpoint/2010/main" val="598881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10</a:t>
            </a:fld>
            <a:endParaRPr lang="en-US"/>
          </a:p>
        </p:txBody>
      </p:sp>
    </p:spTree>
    <p:extLst>
      <p:ext uri="{BB962C8B-B14F-4D97-AF65-F5344CB8AC3E}">
        <p14:creationId xmlns:p14="http://schemas.microsoft.com/office/powerpoint/2010/main" val="2240123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major auto makers have common platforms across their cars.</a:t>
            </a:r>
          </a:p>
          <a:p>
            <a:endParaRPr lang="en-US" dirty="0"/>
          </a:p>
          <a:p>
            <a:r>
              <a:rPr lang="en-US" dirty="0"/>
              <a:t>Michigan or California?</a:t>
            </a:r>
          </a:p>
        </p:txBody>
      </p:sp>
      <p:sp>
        <p:nvSpPr>
          <p:cNvPr id="4" name="Slide Number Placeholder 3"/>
          <p:cNvSpPr>
            <a:spLocks noGrp="1"/>
          </p:cNvSpPr>
          <p:nvPr>
            <p:ph type="sldNum" sz="quarter" idx="5"/>
          </p:nvPr>
        </p:nvSpPr>
        <p:spPr/>
        <p:txBody>
          <a:bodyPr/>
          <a:lstStyle/>
          <a:p>
            <a:fld id="{35AA949B-E09B-42C1-B2F1-484A1DD154E7}" type="slidenum">
              <a:rPr lang="en-US" smtClean="0"/>
              <a:t>11</a:t>
            </a:fld>
            <a:endParaRPr lang="en-US"/>
          </a:p>
        </p:txBody>
      </p:sp>
    </p:spTree>
    <p:extLst>
      <p:ext uri="{BB962C8B-B14F-4D97-AF65-F5344CB8AC3E}">
        <p14:creationId xmlns:p14="http://schemas.microsoft.com/office/powerpoint/2010/main" val="237445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Toyota or Subaru?</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12</a:t>
            </a:fld>
            <a:endParaRPr lang="en-US"/>
          </a:p>
        </p:txBody>
      </p:sp>
    </p:spTree>
    <p:extLst>
      <p:ext uri="{BB962C8B-B14F-4D97-AF65-F5344CB8AC3E}">
        <p14:creationId xmlns:p14="http://schemas.microsoft.com/office/powerpoint/2010/main" val="4122662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5331C-008F-4839-820C-AA61BB0A28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921BC0-BB15-41E4-A06A-8A9BB02BEF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DD5201-315C-4540-A917-1345E333787F}"/>
              </a:ext>
            </a:extLst>
          </p:cNvPr>
          <p:cNvSpPr>
            <a:spLocks noGrp="1"/>
          </p:cNvSpPr>
          <p:nvPr>
            <p:ph type="dt" sz="half" idx="10"/>
          </p:nvPr>
        </p:nvSpPr>
        <p:spPr/>
        <p:txBody>
          <a:bodyPr/>
          <a:lstStyle/>
          <a:p>
            <a:fld id="{9D255C1B-6C0C-45F4-92B2-C536F8C7E085}" type="datetimeFigureOut">
              <a:rPr lang="en-US" smtClean="0"/>
              <a:t>6/23/2019</a:t>
            </a:fld>
            <a:endParaRPr lang="en-US"/>
          </a:p>
        </p:txBody>
      </p:sp>
      <p:sp>
        <p:nvSpPr>
          <p:cNvPr id="5" name="Footer Placeholder 4">
            <a:extLst>
              <a:ext uri="{FF2B5EF4-FFF2-40B4-BE49-F238E27FC236}">
                <a16:creationId xmlns:a16="http://schemas.microsoft.com/office/drawing/2014/main" id="{E737F498-EBF8-4209-9DA3-2A7D4BB68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C9BAE-0FDA-4E19-8F82-1AACDA265CC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28348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29FA-6503-41DE-9B25-6E2AE98CA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AF283-4B75-4835-A80C-E299F9490F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57344-4AD6-47F6-8EF3-77553957D686}"/>
              </a:ext>
            </a:extLst>
          </p:cNvPr>
          <p:cNvSpPr>
            <a:spLocks noGrp="1"/>
          </p:cNvSpPr>
          <p:nvPr>
            <p:ph type="dt" sz="half" idx="10"/>
          </p:nvPr>
        </p:nvSpPr>
        <p:spPr/>
        <p:txBody>
          <a:bodyPr/>
          <a:lstStyle/>
          <a:p>
            <a:fld id="{9D255C1B-6C0C-45F4-92B2-C536F8C7E085}" type="datetimeFigureOut">
              <a:rPr lang="en-US" smtClean="0"/>
              <a:t>6/23/2019</a:t>
            </a:fld>
            <a:endParaRPr lang="en-US"/>
          </a:p>
        </p:txBody>
      </p:sp>
      <p:sp>
        <p:nvSpPr>
          <p:cNvPr id="5" name="Footer Placeholder 4">
            <a:extLst>
              <a:ext uri="{FF2B5EF4-FFF2-40B4-BE49-F238E27FC236}">
                <a16:creationId xmlns:a16="http://schemas.microsoft.com/office/drawing/2014/main" id="{A32660DB-A701-4A53-A4CF-EF99A65E55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F1CA26-CF64-4F15-9849-7D414CCB362B}"/>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1054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3A9CAB-005D-425C-ACA0-36D009260D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25ABC9-094C-4D91-825F-9643012183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9A80C-1232-443D-92F9-14A275911EB1}"/>
              </a:ext>
            </a:extLst>
          </p:cNvPr>
          <p:cNvSpPr>
            <a:spLocks noGrp="1"/>
          </p:cNvSpPr>
          <p:nvPr>
            <p:ph type="dt" sz="half" idx="10"/>
          </p:nvPr>
        </p:nvSpPr>
        <p:spPr/>
        <p:txBody>
          <a:bodyPr/>
          <a:lstStyle/>
          <a:p>
            <a:fld id="{9D255C1B-6C0C-45F4-92B2-C536F8C7E085}" type="datetimeFigureOut">
              <a:rPr lang="en-US" smtClean="0"/>
              <a:t>6/23/2019</a:t>
            </a:fld>
            <a:endParaRPr lang="en-US"/>
          </a:p>
        </p:txBody>
      </p:sp>
      <p:sp>
        <p:nvSpPr>
          <p:cNvPr id="5" name="Footer Placeholder 4">
            <a:extLst>
              <a:ext uri="{FF2B5EF4-FFF2-40B4-BE49-F238E27FC236}">
                <a16:creationId xmlns:a16="http://schemas.microsoft.com/office/drawing/2014/main" id="{DE56C49A-C842-46F6-9844-CC3907B04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0129F-FA95-4826-A8CC-D70A9549E50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94379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E19D-99CC-4510-8587-FCA848F26B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57F31-D414-4AC6-A869-45288CAA9A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9981F-4189-43EF-9F61-DB34F3BE1801}"/>
              </a:ext>
            </a:extLst>
          </p:cNvPr>
          <p:cNvSpPr>
            <a:spLocks noGrp="1"/>
          </p:cNvSpPr>
          <p:nvPr>
            <p:ph type="dt" sz="half" idx="10"/>
          </p:nvPr>
        </p:nvSpPr>
        <p:spPr/>
        <p:txBody>
          <a:bodyPr/>
          <a:lstStyle/>
          <a:p>
            <a:fld id="{9D255C1B-6C0C-45F4-92B2-C536F8C7E085}" type="datetimeFigureOut">
              <a:rPr lang="en-US" smtClean="0"/>
              <a:t>6/23/2019</a:t>
            </a:fld>
            <a:endParaRPr lang="en-US"/>
          </a:p>
        </p:txBody>
      </p:sp>
      <p:sp>
        <p:nvSpPr>
          <p:cNvPr id="5" name="Footer Placeholder 4">
            <a:extLst>
              <a:ext uri="{FF2B5EF4-FFF2-40B4-BE49-F238E27FC236}">
                <a16:creationId xmlns:a16="http://schemas.microsoft.com/office/drawing/2014/main" id="{BEFE8758-D091-470C-B294-A1CC3A2AC7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89E03-DF60-40D9-B2EB-53D0D6D62EF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627697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F21C-7D59-438F-ADB9-16EBBC20B2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BC94E6-9DC6-4D44-A467-E7AC6AA233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562DC2-9204-49FB-9975-E3BE75D2A847}"/>
              </a:ext>
            </a:extLst>
          </p:cNvPr>
          <p:cNvSpPr>
            <a:spLocks noGrp="1"/>
          </p:cNvSpPr>
          <p:nvPr>
            <p:ph type="dt" sz="half" idx="10"/>
          </p:nvPr>
        </p:nvSpPr>
        <p:spPr/>
        <p:txBody>
          <a:bodyPr/>
          <a:lstStyle/>
          <a:p>
            <a:fld id="{9D255C1B-6C0C-45F4-92B2-C536F8C7E085}" type="datetimeFigureOut">
              <a:rPr lang="en-US" smtClean="0"/>
              <a:t>6/23/2019</a:t>
            </a:fld>
            <a:endParaRPr lang="en-US"/>
          </a:p>
        </p:txBody>
      </p:sp>
      <p:sp>
        <p:nvSpPr>
          <p:cNvPr id="5" name="Footer Placeholder 4">
            <a:extLst>
              <a:ext uri="{FF2B5EF4-FFF2-40B4-BE49-F238E27FC236}">
                <a16:creationId xmlns:a16="http://schemas.microsoft.com/office/drawing/2014/main" id="{7F0D52F9-D644-47AD-8776-09559654F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990FB-DE2D-4459-BB06-F359D526EB83}"/>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4099496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EF41-1C19-41FA-B994-2F96C6EF4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62397B-9B49-4ADB-8259-713424BD95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64877-242A-4977-AED6-88687F8021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F48A43-317A-4215-B60B-32340360568A}"/>
              </a:ext>
            </a:extLst>
          </p:cNvPr>
          <p:cNvSpPr>
            <a:spLocks noGrp="1"/>
          </p:cNvSpPr>
          <p:nvPr>
            <p:ph type="dt" sz="half" idx="10"/>
          </p:nvPr>
        </p:nvSpPr>
        <p:spPr/>
        <p:txBody>
          <a:bodyPr/>
          <a:lstStyle/>
          <a:p>
            <a:fld id="{9D255C1B-6C0C-45F4-92B2-C536F8C7E085}" type="datetimeFigureOut">
              <a:rPr lang="en-US" smtClean="0"/>
              <a:t>6/23/2019</a:t>
            </a:fld>
            <a:endParaRPr lang="en-US"/>
          </a:p>
        </p:txBody>
      </p:sp>
      <p:sp>
        <p:nvSpPr>
          <p:cNvPr id="6" name="Footer Placeholder 5">
            <a:extLst>
              <a:ext uri="{FF2B5EF4-FFF2-40B4-BE49-F238E27FC236}">
                <a16:creationId xmlns:a16="http://schemas.microsoft.com/office/drawing/2014/main" id="{559E92CB-C9CF-4E94-B395-323AF9D433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41337F-77F3-491A-92CA-0B0606E0323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013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2173-1B24-4B71-9DA6-C4141DD4AD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1FFB96-ECD2-4D56-AF06-907B735C42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0B4F7E-9772-4838-B6F3-F0E1D0415D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0D8019-6C5F-43D1-81B5-012143064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7FE421-6755-4ABF-AE5E-6D5854C31A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B014E-3B53-4E0B-A999-CCB3EEBBC10D}"/>
              </a:ext>
            </a:extLst>
          </p:cNvPr>
          <p:cNvSpPr>
            <a:spLocks noGrp="1"/>
          </p:cNvSpPr>
          <p:nvPr>
            <p:ph type="dt" sz="half" idx="10"/>
          </p:nvPr>
        </p:nvSpPr>
        <p:spPr/>
        <p:txBody>
          <a:bodyPr/>
          <a:lstStyle/>
          <a:p>
            <a:fld id="{9D255C1B-6C0C-45F4-92B2-C536F8C7E085}" type="datetimeFigureOut">
              <a:rPr lang="en-US" smtClean="0"/>
              <a:t>6/23/2019</a:t>
            </a:fld>
            <a:endParaRPr lang="en-US"/>
          </a:p>
        </p:txBody>
      </p:sp>
      <p:sp>
        <p:nvSpPr>
          <p:cNvPr id="8" name="Footer Placeholder 7">
            <a:extLst>
              <a:ext uri="{FF2B5EF4-FFF2-40B4-BE49-F238E27FC236}">
                <a16:creationId xmlns:a16="http://schemas.microsoft.com/office/drawing/2014/main" id="{A24E0144-56F1-46BA-A3C4-956CC02110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EDCB0E-FB60-426E-8FBE-210FB90E1AD0}"/>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3092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9869-2A7A-45AA-A9F0-88F91E12CB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B9D839-2603-4D9E-BCB3-05BDE3A84A7F}"/>
              </a:ext>
            </a:extLst>
          </p:cNvPr>
          <p:cNvSpPr>
            <a:spLocks noGrp="1"/>
          </p:cNvSpPr>
          <p:nvPr>
            <p:ph type="dt" sz="half" idx="10"/>
          </p:nvPr>
        </p:nvSpPr>
        <p:spPr/>
        <p:txBody>
          <a:bodyPr/>
          <a:lstStyle/>
          <a:p>
            <a:fld id="{9D255C1B-6C0C-45F4-92B2-C536F8C7E085}" type="datetimeFigureOut">
              <a:rPr lang="en-US" smtClean="0"/>
              <a:t>6/23/2019</a:t>
            </a:fld>
            <a:endParaRPr lang="en-US"/>
          </a:p>
        </p:txBody>
      </p:sp>
      <p:sp>
        <p:nvSpPr>
          <p:cNvPr id="4" name="Footer Placeholder 3">
            <a:extLst>
              <a:ext uri="{FF2B5EF4-FFF2-40B4-BE49-F238E27FC236}">
                <a16:creationId xmlns:a16="http://schemas.microsoft.com/office/drawing/2014/main" id="{14857C0E-816A-48B8-8F2B-8937DEA1C0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90C98B-8831-4980-89EA-C416357B63E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80316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49DBB4-7CD6-4482-893D-D099194E3AB1}"/>
              </a:ext>
            </a:extLst>
          </p:cNvPr>
          <p:cNvSpPr>
            <a:spLocks noGrp="1"/>
          </p:cNvSpPr>
          <p:nvPr>
            <p:ph type="dt" sz="half" idx="10"/>
          </p:nvPr>
        </p:nvSpPr>
        <p:spPr/>
        <p:txBody>
          <a:bodyPr/>
          <a:lstStyle/>
          <a:p>
            <a:fld id="{9D255C1B-6C0C-45F4-92B2-C536F8C7E085}" type="datetimeFigureOut">
              <a:rPr lang="en-US" smtClean="0"/>
              <a:t>6/23/2019</a:t>
            </a:fld>
            <a:endParaRPr lang="en-US"/>
          </a:p>
        </p:txBody>
      </p:sp>
      <p:sp>
        <p:nvSpPr>
          <p:cNvPr id="3" name="Footer Placeholder 2">
            <a:extLst>
              <a:ext uri="{FF2B5EF4-FFF2-40B4-BE49-F238E27FC236}">
                <a16:creationId xmlns:a16="http://schemas.microsoft.com/office/drawing/2014/main" id="{624D7E7A-F6D9-45F0-A918-2380881F34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B0F318-D798-4BE1-BB7D-44DA64F3956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5046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1DBD-9502-4803-BF42-40BF606E5F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82BF03-CDBF-4106-9DC3-F53CA6974D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C50850-4D4D-4AD8-9BF3-26630A6452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0F6C09-E771-4C27-9764-4B4451172525}"/>
              </a:ext>
            </a:extLst>
          </p:cNvPr>
          <p:cNvSpPr>
            <a:spLocks noGrp="1"/>
          </p:cNvSpPr>
          <p:nvPr>
            <p:ph type="dt" sz="half" idx="10"/>
          </p:nvPr>
        </p:nvSpPr>
        <p:spPr/>
        <p:txBody>
          <a:bodyPr/>
          <a:lstStyle/>
          <a:p>
            <a:fld id="{9D255C1B-6C0C-45F4-92B2-C536F8C7E085}" type="datetimeFigureOut">
              <a:rPr lang="en-US" smtClean="0"/>
              <a:t>6/23/2019</a:t>
            </a:fld>
            <a:endParaRPr lang="en-US"/>
          </a:p>
        </p:txBody>
      </p:sp>
      <p:sp>
        <p:nvSpPr>
          <p:cNvPr id="6" name="Footer Placeholder 5">
            <a:extLst>
              <a:ext uri="{FF2B5EF4-FFF2-40B4-BE49-F238E27FC236}">
                <a16:creationId xmlns:a16="http://schemas.microsoft.com/office/drawing/2014/main" id="{4E9309D8-DA75-4E75-95D7-AB27A155FA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545FD-6CFD-42B5-A024-2E3E6543C285}"/>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15639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817C-6CFE-4D13-8166-92B6C38B2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053004-6DCB-4CD9-94B1-632B71A1DD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672D3B-4F2F-4FA6-BF0A-85735116A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F88028-9EC0-45D7-827E-1750154383B5}"/>
              </a:ext>
            </a:extLst>
          </p:cNvPr>
          <p:cNvSpPr>
            <a:spLocks noGrp="1"/>
          </p:cNvSpPr>
          <p:nvPr>
            <p:ph type="dt" sz="half" idx="10"/>
          </p:nvPr>
        </p:nvSpPr>
        <p:spPr/>
        <p:txBody>
          <a:bodyPr/>
          <a:lstStyle/>
          <a:p>
            <a:fld id="{9D255C1B-6C0C-45F4-92B2-C536F8C7E085}" type="datetimeFigureOut">
              <a:rPr lang="en-US" smtClean="0"/>
              <a:t>6/23/2019</a:t>
            </a:fld>
            <a:endParaRPr lang="en-US"/>
          </a:p>
        </p:txBody>
      </p:sp>
      <p:sp>
        <p:nvSpPr>
          <p:cNvPr id="6" name="Footer Placeholder 5">
            <a:extLst>
              <a:ext uri="{FF2B5EF4-FFF2-40B4-BE49-F238E27FC236}">
                <a16:creationId xmlns:a16="http://schemas.microsoft.com/office/drawing/2014/main" id="{54457405-E054-439E-9CD0-E224B65A6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479BA3-165E-4004-B41E-7DA6052C900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0086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616DEB-8BF3-440D-B02E-BAB5DB88F7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B50C43-E5F2-4663-AF53-B7897DC9B0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D45FB-A281-45BB-B064-DA48B82F64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55C1B-6C0C-45F4-92B2-C536F8C7E085}" type="datetimeFigureOut">
              <a:rPr lang="en-US" smtClean="0"/>
              <a:t>6/23/2019</a:t>
            </a:fld>
            <a:endParaRPr lang="en-US"/>
          </a:p>
        </p:txBody>
      </p:sp>
      <p:sp>
        <p:nvSpPr>
          <p:cNvPr id="5" name="Footer Placeholder 4">
            <a:extLst>
              <a:ext uri="{FF2B5EF4-FFF2-40B4-BE49-F238E27FC236}">
                <a16:creationId xmlns:a16="http://schemas.microsoft.com/office/drawing/2014/main" id="{3E9FC1E2-5031-48A2-8FA9-0ACADCE13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959193-1414-4024-B9EC-DE5D7A0DE7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9922F-42B8-4CE8-AD66-3288033825F7}" type="slidenum">
              <a:rPr lang="en-US" smtClean="0"/>
              <a:t>‹#›</a:t>
            </a:fld>
            <a:endParaRPr lang="en-US"/>
          </a:p>
        </p:txBody>
      </p:sp>
    </p:spTree>
    <p:extLst>
      <p:ext uri="{BB962C8B-B14F-4D97-AF65-F5344CB8AC3E}">
        <p14:creationId xmlns:p14="http://schemas.microsoft.com/office/powerpoint/2010/main" val="79604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5ACEB-1510-4497-878D-5C633F9DF5B2}"/>
              </a:ext>
            </a:extLst>
          </p:cNvPr>
          <p:cNvSpPr>
            <a:spLocks noGrp="1"/>
          </p:cNvSpPr>
          <p:nvPr>
            <p:ph type="ctrTitle"/>
          </p:nvPr>
        </p:nvSpPr>
        <p:spPr/>
        <p:txBody>
          <a:bodyPr/>
          <a:lstStyle/>
          <a:p>
            <a:r>
              <a:rPr lang="en-US" dirty="0"/>
              <a:t>AWS Serverless</a:t>
            </a:r>
          </a:p>
        </p:txBody>
      </p:sp>
      <p:sp>
        <p:nvSpPr>
          <p:cNvPr id="3" name="Subtitle 2">
            <a:extLst>
              <a:ext uri="{FF2B5EF4-FFF2-40B4-BE49-F238E27FC236}">
                <a16:creationId xmlns:a16="http://schemas.microsoft.com/office/drawing/2014/main" id="{EE903EB3-0334-43F9-ADF4-207BBB54F0BA}"/>
              </a:ext>
            </a:extLst>
          </p:cNvPr>
          <p:cNvSpPr>
            <a:spLocks noGrp="1"/>
          </p:cNvSpPr>
          <p:nvPr>
            <p:ph type="subTitle" idx="1"/>
          </p:nvPr>
        </p:nvSpPr>
        <p:spPr/>
        <p:txBody>
          <a:bodyPr/>
          <a:lstStyle/>
          <a:p>
            <a:r>
              <a:rPr lang="en-US" dirty="0"/>
              <a:t>Rob Koch and Matthew Bonig</a:t>
            </a:r>
          </a:p>
        </p:txBody>
      </p:sp>
    </p:spTree>
    <p:extLst>
      <p:ext uri="{BB962C8B-B14F-4D97-AF65-F5344CB8AC3E}">
        <p14:creationId xmlns:p14="http://schemas.microsoft.com/office/powerpoint/2010/main" val="1645653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8" name="Content Placeholder 7" descr="A car parked in a parking lot&#10;&#10;Description automatically generated">
            <a:extLst>
              <a:ext uri="{FF2B5EF4-FFF2-40B4-BE49-F238E27FC236}">
                <a16:creationId xmlns:a16="http://schemas.microsoft.com/office/drawing/2014/main" id="{4E0106CD-9DAB-479D-8E26-5851A0E102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 y="485637"/>
            <a:ext cx="5455917" cy="3641824"/>
          </a:xfrm>
          <a:prstGeom prst="rect">
            <a:avLst/>
          </a:prstGeom>
        </p:spPr>
      </p:pic>
      <p:pic>
        <p:nvPicPr>
          <p:cNvPr id="10" name="Picture 9" descr="A car parked on the side of a road&#10;&#10;Description automatically generated">
            <a:extLst>
              <a:ext uri="{FF2B5EF4-FFF2-40B4-BE49-F238E27FC236}">
                <a16:creationId xmlns:a16="http://schemas.microsoft.com/office/drawing/2014/main" id="{55010959-2504-4C6C-A8C0-352E5F10D73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416043" y="922111"/>
            <a:ext cx="5455917" cy="2768877"/>
          </a:xfrm>
          <a:prstGeom prst="rect">
            <a:avLst/>
          </a:prstGeom>
        </p:spPr>
      </p:pic>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0A9C912-360C-413D-9BC9-DAE112CEA4F3}"/>
              </a:ext>
            </a:extLst>
          </p:cNvPr>
          <p:cNvSpPr/>
          <p:nvPr/>
        </p:nvSpPr>
        <p:spPr>
          <a:xfrm>
            <a:off x="2575753" y="4065887"/>
            <a:ext cx="944489" cy="369332"/>
          </a:xfrm>
          <a:prstGeom prst="rect">
            <a:avLst/>
          </a:prstGeom>
        </p:spPr>
        <p:txBody>
          <a:bodyPr wrap="none">
            <a:spAutoFit/>
          </a:bodyPr>
          <a:lstStyle/>
          <a:p>
            <a:r>
              <a:rPr lang="en-US" dirty="0"/>
              <a:t>$11,498</a:t>
            </a:r>
          </a:p>
        </p:txBody>
      </p:sp>
      <p:sp>
        <p:nvSpPr>
          <p:cNvPr id="11" name="Rectangle 10">
            <a:extLst>
              <a:ext uri="{FF2B5EF4-FFF2-40B4-BE49-F238E27FC236}">
                <a16:creationId xmlns:a16="http://schemas.microsoft.com/office/drawing/2014/main" id="{8B1AA90E-1397-4E57-B2FD-5CF5FB649FED}"/>
              </a:ext>
            </a:extLst>
          </p:cNvPr>
          <p:cNvSpPr/>
          <p:nvPr/>
        </p:nvSpPr>
        <p:spPr>
          <a:xfrm>
            <a:off x="8730265" y="4065887"/>
            <a:ext cx="827471" cy="369332"/>
          </a:xfrm>
          <a:prstGeom prst="rect">
            <a:avLst/>
          </a:prstGeom>
        </p:spPr>
        <p:txBody>
          <a:bodyPr wrap="none">
            <a:spAutoFit/>
          </a:bodyPr>
          <a:lstStyle/>
          <a:p>
            <a:r>
              <a:rPr lang="en-US" dirty="0"/>
              <a:t>$7,848</a:t>
            </a:r>
          </a:p>
        </p:txBody>
      </p:sp>
    </p:spTree>
    <p:extLst>
      <p:ext uri="{BB962C8B-B14F-4D97-AF65-F5344CB8AC3E}">
        <p14:creationId xmlns:p14="http://schemas.microsoft.com/office/powerpoint/2010/main" val="2481214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7" name="Picture 6" descr="A red car on display&#10;&#10;Description automatically generated">
            <a:extLst>
              <a:ext uri="{FF2B5EF4-FFF2-40B4-BE49-F238E27FC236}">
                <a16:creationId xmlns:a16="http://schemas.microsoft.com/office/drawing/2014/main" id="{1DC098DB-37E5-40F5-9E73-FBE363CE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07" y="307731"/>
            <a:ext cx="5330182" cy="3997637"/>
          </a:xfrm>
          <a:prstGeom prst="rect">
            <a:avLst/>
          </a:prstGeom>
        </p:spPr>
      </p:pic>
      <p:pic>
        <p:nvPicPr>
          <p:cNvPr id="5" name="Content Placeholder 4" descr="A car parked on the side of a road&#10;&#10;Description automatically generated">
            <a:extLst>
              <a:ext uri="{FF2B5EF4-FFF2-40B4-BE49-F238E27FC236}">
                <a16:creationId xmlns:a16="http://schemas.microsoft.com/office/drawing/2014/main" id="{409CA8A6-2F12-4140-8AA7-4D312D6F387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16043" y="396979"/>
            <a:ext cx="5455917" cy="3819141"/>
          </a:xfrm>
          <a:prstGeom prst="rect">
            <a:avLst/>
          </a:prstGeom>
        </p:spPr>
      </p:pic>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148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10" name="Picture 9" descr="A car parked in a field&#10;&#10;Description automatically generated">
            <a:extLst>
              <a:ext uri="{FF2B5EF4-FFF2-40B4-BE49-F238E27FC236}">
                <a16:creationId xmlns:a16="http://schemas.microsoft.com/office/drawing/2014/main" id="{D9D4DC82-44BA-494B-A41B-AF98032DADD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0040" y="915291"/>
            <a:ext cx="5455917" cy="2782517"/>
          </a:xfrm>
          <a:prstGeom prst="rect">
            <a:avLst/>
          </a:prstGeom>
        </p:spPr>
      </p:pic>
      <p:pic>
        <p:nvPicPr>
          <p:cNvPr id="8" name="Content Placeholder 7" descr="A car parked in a parking lot&#10;&#10;Description automatically generated">
            <a:extLst>
              <a:ext uri="{FF2B5EF4-FFF2-40B4-BE49-F238E27FC236}">
                <a16:creationId xmlns:a16="http://schemas.microsoft.com/office/drawing/2014/main" id="{A6672613-C53A-4499-BAEB-543B11FBC124}"/>
              </a:ext>
            </a:extLst>
          </p:cNvPr>
          <p:cNvPicPr>
            <a:picLocks noGrp="1" noChangeAspect="1"/>
          </p:cNvPicPr>
          <p:nvPr>
            <p:ph idx="1"/>
          </p:nvPr>
        </p:nvPicPr>
        <p:blipFill>
          <a:blip r:embed="rId4" cstate="hqprint">
            <a:extLst>
              <a:ext uri="{28A0092B-C50C-407E-A947-70E740481C1C}">
                <a14:useLocalDpi xmlns:a14="http://schemas.microsoft.com/office/drawing/2010/main" val="0"/>
              </a:ext>
            </a:extLst>
          </a:blip>
          <a:stretch>
            <a:fillRect/>
          </a:stretch>
        </p:blipFill>
        <p:spPr>
          <a:xfrm>
            <a:off x="6416043" y="942570"/>
            <a:ext cx="5455917" cy="2727958"/>
          </a:xfrm>
          <a:prstGeom prst="rect">
            <a:avLst/>
          </a:prstGeom>
        </p:spPr>
      </p:pic>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257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8" name="Content Placeholder 7" descr="A small blue car&#10;&#10;Description automatically generated">
            <a:extLst>
              <a:ext uri="{FF2B5EF4-FFF2-40B4-BE49-F238E27FC236}">
                <a16:creationId xmlns:a16="http://schemas.microsoft.com/office/drawing/2014/main" id="{61F146DB-BAB9-4534-B826-EA309CD235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 y="806172"/>
            <a:ext cx="5455917" cy="3000754"/>
          </a:xfrm>
          <a:prstGeom prst="rect">
            <a:avLst/>
          </a:prstGeom>
        </p:spPr>
      </p:pic>
      <p:pic>
        <p:nvPicPr>
          <p:cNvPr id="2052" name="Picture 4" descr="2018 Chevy Colorado Image">
            <a:extLst>
              <a:ext uri="{FF2B5EF4-FFF2-40B4-BE49-F238E27FC236}">
                <a16:creationId xmlns:a16="http://schemas.microsoft.com/office/drawing/2014/main" id="{01279C1D-7301-4259-8BB5-5B66AC6759B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6043" y="819812"/>
            <a:ext cx="5455917" cy="297347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0" name="AutoShape 2" descr="C:\Users\mboni\projects\aws-workflow-preso\presentation\assets\2019-colorado-z71-gba-colorizer.webp">
            <a:extLst>
              <a:ext uri="{FF2B5EF4-FFF2-40B4-BE49-F238E27FC236}">
                <a16:creationId xmlns:a16="http://schemas.microsoft.com/office/drawing/2014/main" id="{58ACA1AC-5116-43A5-AE47-8B5D44B551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81647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288B-DE66-4C99-922D-CC207F266DE8}"/>
              </a:ext>
            </a:extLst>
          </p:cNvPr>
          <p:cNvSpPr>
            <a:spLocks noGrp="1"/>
          </p:cNvSpPr>
          <p:nvPr>
            <p:ph type="title"/>
          </p:nvPr>
        </p:nvSpPr>
        <p:spPr/>
        <p:txBody>
          <a:bodyPr/>
          <a:lstStyle/>
          <a:p>
            <a:r>
              <a:rPr lang="en-US" dirty="0"/>
              <a:t>Specialization</a:t>
            </a:r>
          </a:p>
        </p:txBody>
      </p:sp>
      <p:graphicFrame>
        <p:nvGraphicFramePr>
          <p:cNvPr id="7" name="Table 6">
            <a:extLst>
              <a:ext uri="{FF2B5EF4-FFF2-40B4-BE49-F238E27FC236}">
                <a16:creationId xmlns:a16="http://schemas.microsoft.com/office/drawing/2014/main" id="{979A6F6B-2030-49CA-9900-7B2795B7ACAB}"/>
              </a:ext>
            </a:extLst>
          </p:cNvPr>
          <p:cNvGraphicFramePr>
            <a:graphicFrameLocks noGrp="1"/>
          </p:cNvGraphicFramePr>
          <p:nvPr>
            <p:extLst>
              <p:ext uri="{D42A27DB-BD31-4B8C-83A1-F6EECF244321}">
                <p14:modId xmlns:p14="http://schemas.microsoft.com/office/powerpoint/2010/main" val="3518730957"/>
              </p:ext>
            </p:extLst>
          </p:nvPr>
        </p:nvGraphicFramePr>
        <p:xfrm>
          <a:off x="412140" y="1455725"/>
          <a:ext cx="11367720" cy="2216505"/>
        </p:xfrm>
        <a:graphic>
          <a:graphicData uri="http://schemas.openxmlformats.org/drawingml/2006/table">
            <a:tbl>
              <a:tblPr>
                <a:tableStyleId>{5C22544A-7EE6-4342-B048-85BDC9FD1C3A}</a:tableStyleId>
              </a:tblPr>
              <a:tblGrid>
                <a:gridCol w="811980">
                  <a:extLst>
                    <a:ext uri="{9D8B030D-6E8A-4147-A177-3AD203B41FA5}">
                      <a16:colId xmlns:a16="http://schemas.microsoft.com/office/drawing/2014/main" val="431368618"/>
                    </a:ext>
                  </a:extLst>
                </a:gridCol>
                <a:gridCol w="811980">
                  <a:extLst>
                    <a:ext uri="{9D8B030D-6E8A-4147-A177-3AD203B41FA5}">
                      <a16:colId xmlns:a16="http://schemas.microsoft.com/office/drawing/2014/main" val="1802934311"/>
                    </a:ext>
                  </a:extLst>
                </a:gridCol>
                <a:gridCol w="811980">
                  <a:extLst>
                    <a:ext uri="{9D8B030D-6E8A-4147-A177-3AD203B41FA5}">
                      <a16:colId xmlns:a16="http://schemas.microsoft.com/office/drawing/2014/main" val="2314864523"/>
                    </a:ext>
                  </a:extLst>
                </a:gridCol>
                <a:gridCol w="811980">
                  <a:extLst>
                    <a:ext uri="{9D8B030D-6E8A-4147-A177-3AD203B41FA5}">
                      <a16:colId xmlns:a16="http://schemas.microsoft.com/office/drawing/2014/main" val="4026198398"/>
                    </a:ext>
                  </a:extLst>
                </a:gridCol>
                <a:gridCol w="811980">
                  <a:extLst>
                    <a:ext uri="{9D8B030D-6E8A-4147-A177-3AD203B41FA5}">
                      <a16:colId xmlns:a16="http://schemas.microsoft.com/office/drawing/2014/main" val="1261077781"/>
                    </a:ext>
                  </a:extLst>
                </a:gridCol>
                <a:gridCol w="811980">
                  <a:extLst>
                    <a:ext uri="{9D8B030D-6E8A-4147-A177-3AD203B41FA5}">
                      <a16:colId xmlns:a16="http://schemas.microsoft.com/office/drawing/2014/main" val="2391566863"/>
                    </a:ext>
                  </a:extLst>
                </a:gridCol>
                <a:gridCol w="811980">
                  <a:extLst>
                    <a:ext uri="{9D8B030D-6E8A-4147-A177-3AD203B41FA5}">
                      <a16:colId xmlns:a16="http://schemas.microsoft.com/office/drawing/2014/main" val="1836510808"/>
                    </a:ext>
                  </a:extLst>
                </a:gridCol>
                <a:gridCol w="811980">
                  <a:extLst>
                    <a:ext uri="{9D8B030D-6E8A-4147-A177-3AD203B41FA5}">
                      <a16:colId xmlns:a16="http://schemas.microsoft.com/office/drawing/2014/main" val="2308899368"/>
                    </a:ext>
                  </a:extLst>
                </a:gridCol>
                <a:gridCol w="811980">
                  <a:extLst>
                    <a:ext uri="{9D8B030D-6E8A-4147-A177-3AD203B41FA5}">
                      <a16:colId xmlns:a16="http://schemas.microsoft.com/office/drawing/2014/main" val="3375862413"/>
                    </a:ext>
                  </a:extLst>
                </a:gridCol>
                <a:gridCol w="811980">
                  <a:extLst>
                    <a:ext uri="{9D8B030D-6E8A-4147-A177-3AD203B41FA5}">
                      <a16:colId xmlns:a16="http://schemas.microsoft.com/office/drawing/2014/main" val="1403716246"/>
                    </a:ext>
                  </a:extLst>
                </a:gridCol>
                <a:gridCol w="811980">
                  <a:extLst>
                    <a:ext uri="{9D8B030D-6E8A-4147-A177-3AD203B41FA5}">
                      <a16:colId xmlns:a16="http://schemas.microsoft.com/office/drawing/2014/main" val="960453581"/>
                    </a:ext>
                  </a:extLst>
                </a:gridCol>
                <a:gridCol w="811980">
                  <a:extLst>
                    <a:ext uri="{9D8B030D-6E8A-4147-A177-3AD203B41FA5}">
                      <a16:colId xmlns:a16="http://schemas.microsoft.com/office/drawing/2014/main" val="3285540985"/>
                    </a:ext>
                  </a:extLst>
                </a:gridCol>
                <a:gridCol w="811980">
                  <a:extLst>
                    <a:ext uri="{9D8B030D-6E8A-4147-A177-3AD203B41FA5}">
                      <a16:colId xmlns:a16="http://schemas.microsoft.com/office/drawing/2014/main" val="2391690868"/>
                    </a:ext>
                  </a:extLst>
                </a:gridCol>
                <a:gridCol w="811980">
                  <a:extLst>
                    <a:ext uri="{9D8B030D-6E8A-4147-A177-3AD203B41FA5}">
                      <a16:colId xmlns:a16="http://schemas.microsoft.com/office/drawing/2014/main" val="1386776750"/>
                    </a:ext>
                  </a:extLst>
                </a:gridCol>
              </a:tblGrid>
              <a:tr h="439638">
                <a:tc gridSpan="14">
                  <a:txBody>
                    <a:bodyPr/>
                    <a:lstStyle/>
                    <a:p>
                      <a:pPr algn="ctr" fontAlgn="ctr"/>
                      <a:r>
                        <a:rPr lang="en-US" sz="1800" u="none" strike="noStrike" dirty="0">
                          <a:effectLst/>
                        </a:rPr>
                        <a:t>Chevrolet Colorado Sales Numbers</a:t>
                      </a:r>
                      <a:endParaRPr lang="en-US" sz="1800" b="1" i="0" u="none" strike="noStrike" dirty="0">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6272787"/>
                  </a:ext>
                </a:extLst>
              </a:tr>
              <a:tr h="439638">
                <a:tc gridSpan="14">
                  <a:txBody>
                    <a:bodyPr/>
                    <a:lstStyle/>
                    <a:p>
                      <a:pPr algn="ctr" fontAlgn="ctr"/>
                      <a:r>
                        <a:rPr lang="en-US" sz="1800" u="none" strike="noStrike">
                          <a:effectLst/>
                        </a:rPr>
                        <a:t>Sales Results - USA - Colorado</a:t>
                      </a:r>
                      <a:endParaRPr lang="en-US" sz="1800" b="1" i="0" u="none" strike="noStrike">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47331029"/>
                  </a:ext>
                </a:extLst>
              </a:tr>
              <a:tr h="337479">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7" marR="12687" marT="12687"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Aug</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7" marR="12687" marT="12687" marB="0" anchor="ctr"/>
                </a:tc>
                <a:extLst>
                  <a:ext uri="{0D108BD9-81ED-4DB2-BD59-A6C34878D82A}">
                    <a16:rowId xmlns:a16="http://schemas.microsoft.com/office/drawing/2014/main" val="3420307373"/>
                  </a:ext>
                </a:extLst>
              </a:tr>
              <a:tr h="337479">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dirty="0">
                          <a:effectLst/>
                        </a:rPr>
                        <a:t> </a:t>
                      </a:r>
                      <a:endParaRPr lang="en-US" sz="1800" b="0" i="0" u="none" strike="noStrike" dirty="0">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33,494</a:t>
                      </a:r>
                      <a:endParaRPr lang="en-US" sz="1800" b="1" i="0" u="none" strike="noStrike">
                        <a:solidFill>
                          <a:srgbClr val="3D3D3D"/>
                        </a:solidFill>
                        <a:effectLst/>
                        <a:latin typeface="Inherit"/>
                      </a:endParaRPr>
                    </a:p>
                  </a:txBody>
                  <a:tcPr marL="12687" marR="12687" marT="12687" marB="0"/>
                </a:tc>
                <a:extLst>
                  <a:ext uri="{0D108BD9-81ED-4DB2-BD59-A6C34878D82A}">
                    <a16:rowId xmlns:a16="http://schemas.microsoft.com/office/drawing/2014/main" val="126182344"/>
                  </a:ext>
                </a:extLst>
              </a:tr>
              <a:tr h="662271">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8,011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8,050</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12,798</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b="1" u="none" strike="noStrike" dirty="0">
                          <a:effectLst/>
                        </a:rPr>
                        <a:t>134,842</a:t>
                      </a:r>
                      <a:endParaRPr lang="en-US" sz="1800" b="1" i="0" u="none" strike="noStrike" dirty="0">
                        <a:solidFill>
                          <a:srgbClr val="3D3D3D"/>
                        </a:solidFill>
                        <a:effectLst/>
                        <a:latin typeface="Inherit"/>
                      </a:endParaRPr>
                    </a:p>
                  </a:txBody>
                  <a:tcPr marL="12687" marR="12687" marT="12687" marB="0"/>
                </a:tc>
                <a:extLst>
                  <a:ext uri="{0D108BD9-81ED-4DB2-BD59-A6C34878D82A}">
                    <a16:rowId xmlns:a16="http://schemas.microsoft.com/office/drawing/2014/main" val="3252986364"/>
                  </a:ext>
                </a:extLst>
              </a:tr>
            </a:tbl>
          </a:graphicData>
        </a:graphic>
      </p:graphicFrame>
      <p:graphicFrame>
        <p:nvGraphicFramePr>
          <p:cNvPr id="8" name="Table 7">
            <a:extLst>
              <a:ext uri="{FF2B5EF4-FFF2-40B4-BE49-F238E27FC236}">
                <a16:creationId xmlns:a16="http://schemas.microsoft.com/office/drawing/2014/main" id="{6B0DBF5A-A026-4435-847D-68C2785EF08A}"/>
              </a:ext>
            </a:extLst>
          </p:cNvPr>
          <p:cNvGraphicFramePr>
            <a:graphicFrameLocks noGrp="1"/>
          </p:cNvGraphicFramePr>
          <p:nvPr>
            <p:extLst>
              <p:ext uri="{D42A27DB-BD31-4B8C-83A1-F6EECF244321}">
                <p14:modId xmlns:p14="http://schemas.microsoft.com/office/powerpoint/2010/main" val="3053939555"/>
              </p:ext>
            </p:extLst>
          </p:nvPr>
        </p:nvGraphicFramePr>
        <p:xfrm>
          <a:off x="412139" y="4023512"/>
          <a:ext cx="11363422" cy="1675595"/>
        </p:xfrm>
        <a:graphic>
          <a:graphicData uri="http://schemas.openxmlformats.org/drawingml/2006/table">
            <a:tbl>
              <a:tblPr>
                <a:tableStyleId>{5C22544A-7EE6-4342-B048-85BDC9FD1C3A}</a:tableStyleId>
              </a:tblPr>
              <a:tblGrid>
                <a:gridCol w="811673">
                  <a:extLst>
                    <a:ext uri="{9D8B030D-6E8A-4147-A177-3AD203B41FA5}">
                      <a16:colId xmlns:a16="http://schemas.microsoft.com/office/drawing/2014/main" val="2252417234"/>
                    </a:ext>
                  </a:extLst>
                </a:gridCol>
                <a:gridCol w="811673">
                  <a:extLst>
                    <a:ext uri="{9D8B030D-6E8A-4147-A177-3AD203B41FA5}">
                      <a16:colId xmlns:a16="http://schemas.microsoft.com/office/drawing/2014/main" val="4235761659"/>
                    </a:ext>
                  </a:extLst>
                </a:gridCol>
                <a:gridCol w="811673">
                  <a:extLst>
                    <a:ext uri="{9D8B030D-6E8A-4147-A177-3AD203B41FA5}">
                      <a16:colId xmlns:a16="http://schemas.microsoft.com/office/drawing/2014/main" val="1182303076"/>
                    </a:ext>
                  </a:extLst>
                </a:gridCol>
                <a:gridCol w="811673">
                  <a:extLst>
                    <a:ext uri="{9D8B030D-6E8A-4147-A177-3AD203B41FA5}">
                      <a16:colId xmlns:a16="http://schemas.microsoft.com/office/drawing/2014/main" val="2021777961"/>
                    </a:ext>
                  </a:extLst>
                </a:gridCol>
                <a:gridCol w="811673">
                  <a:extLst>
                    <a:ext uri="{9D8B030D-6E8A-4147-A177-3AD203B41FA5}">
                      <a16:colId xmlns:a16="http://schemas.microsoft.com/office/drawing/2014/main" val="3600402127"/>
                    </a:ext>
                  </a:extLst>
                </a:gridCol>
                <a:gridCol w="811673">
                  <a:extLst>
                    <a:ext uri="{9D8B030D-6E8A-4147-A177-3AD203B41FA5}">
                      <a16:colId xmlns:a16="http://schemas.microsoft.com/office/drawing/2014/main" val="151969725"/>
                    </a:ext>
                  </a:extLst>
                </a:gridCol>
                <a:gridCol w="811673">
                  <a:extLst>
                    <a:ext uri="{9D8B030D-6E8A-4147-A177-3AD203B41FA5}">
                      <a16:colId xmlns:a16="http://schemas.microsoft.com/office/drawing/2014/main" val="3959436492"/>
                    </a:ext>
                  </a:extLst>
                </a:gridCol>
                <a:gridCol w="811673">
                  <a:extLst>
                    <a:ext uri="{9D8B030D-6E8A-4147-A177-3AD203B41FA5}">
                      <a16:colId xmlns:a16="http://schemas.microsoft.com/office/drawing/2014/main" val="2044093822"/>
                    </a:ext>
                  </a:extLst>
                </a:gridCol>
                <a:gridCol w="811673">
                  <a:extLst>
                    <a:ext uri="{9D8B030D-6E8A-4147-A177-3AD203B41FA5}">
                      <a16:colId xmlns:a16="http://schemas.microsoft.com/office/drawing/2014/main" val="617293334"/>
                    </a:ext>
                  </a:extLst>
                </a:gridCol>
                <a:gridCol w="811673">
                  <a:extLst>
                    <a:ext uri="{9D8B030D-6E8A-4147-A177-3AD203B41FA5}">
                      <a16:colId xmlns:a16="http://schemas.microsoft.com/office/drawing/2014/main" val="725270324"/>
                    </a:ext>
                  </a:extLst>
                </a:gridCol>
                <a:gridCol w="811673">
                  <a:extLst>
                    <a:ext uri="{9D8B030D-6E8A-4147-A177-3AD203B41FA5}">
                      <a16:colId xmlns:a16="http://schemas.microsoft.com/office/drawing/2014/main" val="3491592335"/>
                    </a:ext>
                  </a:extLst>
                </a:gridCol>
                <a:gridCol w="811673">
                  <a:extLst>
                    <a:ext uri="{9D8B030D-6E8A-4147-A177-3AD203B41FA5}">
                      <a16:colId xmlns:a16="http://schemas.microsoft.com/office/drawing/2014/main" val="4116785354"/>
                    </a:ext>
                  </a:extLst>
                </a:gridCol>
                <a:gridCol w="811673">
                  <a:extLst>
                    <a:ext uri="{9D8B030D-6E8A-4147-A177-3AD203B41FA5}">
                      <a16:colId xmlns:a16="http://schemas.microsoft.com/office/drawing/2014/main" val="4143273775"/>
                    </a:ext>
                  </a:extLst>
                </a:gridCol>
                <a:gridCol w="811673">
                  <a:extLst>
                    <a:ext uri="{9D8B030D-6E8A-4147-A177-3AD203B41FA5}">
                      <a16:colId xmlns:a16="http://schemas.microsoft.com/office/drawing/2014/main" val="781764035"/>
                    </a:ext>
                  </a:extLst>
                </a:gridCol>
              </a:tblGrid>
              <a:tr h="380472">
                <a:tc gridSpan="14">
                  <a:txBody>
                    <a:bodyPr/>
                    <a:lstStyle/>
                    <a:p>
                      <a:pPr algn="ctr" fontAlgn="ctr"/>
                      <a:r>
                        <a:rPr lang="en-US" sz="1800" u="none" strike="noStrike" dirty="0">
                          <a:effectLst/>
                        </a:rPr>
                        <a:t>GMC Canyon Sales Numbers</a:t>
                      </a:r>
                      <a:endParaRPr lang="en-US" sz="1800" b="1" i="0" u="none" strike="noStrike" dirty="0">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00802457"/>
                  </a:ext>
                </a:extLst>
              </a:tr>
              <a:tr h="418519">
                <a:tc gridSpan="14">
                  <a:txBody>
                    <a:bodyPr/>
                    <a:lstStyle/>
                    <a:p>
                      <a:pPr algn="ctr" fontAlgn="ctr"/>
                      <a:r>
                        <a:rPr lang="en-US" sz="1800" u="none" strike="noStrike">
                          <a:effectLst/>
                        </a:rPr>
                        <a:t>Sales Results - USA - Canyon</a:t>
                      </a:r>
                      <a:endParaRPr lang="en-US" sz="1800" b="1" i="0" u="none" strike="noStrike">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11044058"/>
                  </a:ext>
                </a:extLst>
              </a:tr>
              <a:tr h="266330">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2" marR="12682" marT="12682"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dirty="0">
                          <a:effectLst/>
                        </a:rPr>
                        <a:t>Aug</a:t>
                      </a:r>
                      <a:endParaRPr lang="en-US" sz="1800" b="1" i="0" u="none" strike="noStrike" dirty="0">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2" marR="12682" marT="12682" marB="0" anchor="ctr"/>
                </a:tc>
                <a:extLst>
                  <a:ext uri="{0D108BD9-81ED-4DB2-BD59-A6C34878D82A}">
                    <a16:rowId xmlns:a16="http://schemas.microsoft.com/office/drawing/2014/main" val="3404599589"/>
                  </a:ext>
                </a:extLst>
              </a:tr>
              <a:tr h="253648">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6,954</a:t>
                      </a:r>
                      <a:endParaRPr lang="en-US" sz="1800" b="1" i="0" u="none" strike="noStrike">
                        <a:solidFill>
                          <a:srgbClr val="3D3D3D"/>
                        </a:solidFill>
                        <a:effectLst/>
                        <a:latin typeface="Inherit"/>
                      </a:endParaRPr>
                    </a:p>
                  </a:txBody>
                  <a:tcPr marL="12682" marR="12682" marT="12682" marB="0"/>
                </a:tc>
                <a:extLst>
                  <a:ext uri="{0D108BD9-81ED-4DB2-BD59-A6C34878D82A}">
                    <a16:rowId xmlns:a16="http://schemas.microsoft.com/office/drawing/2014/main" val="3207263272"/>
                  </a:ext>
                </a:extLst>
              </a:tr>
              <a:tr h="253648">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2,171</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2,319</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2,723</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dirty="0">
                          <a:effectLst/>
                        </a:rPr>
                        <a:t>3,211</a:t>
                      </a:r>
                      <a:endParaRPr lang="en-US" sz="1800" b="0" i="0" u="none" strike="noStrike" dirty="0">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b="1" u="none" strike="noStrike" dirty="0">
                          <a:effectLst/>
                        </a:rPr>
                        <a:t>33,492</a:t>
                      </a:r>
                      <a:endParaRPr lang="en-US" sz="1800" b="1" i="0" u="none" strike="noStrike" dirty="0">
                        <a:solidFill>
                          <a:srgbClr val="3D3D3D"/>
                        </a:solidFill>
                        <a:effectLst/>
                        <a:latin typeface="Inherit"/>
                      </a:endParaRPr>
                    </a:p>
                  </a:txBody>
                  <a:tcPr marL="12682" marR="12682" marT="12682" marB="0"/>
                </a:tc>
                <a:extLst>
                  <a:ext uri="{0D108BD9-81ED-4DB2-BD59-A6C34878D82A}">
                    <a16:rowId xmlns:a16="http://schemas.microsoft.com/office/drawing/2014/main" val="3024367644"/>
                  </a:ext>
                </a:extLst>
              </a:tr>
            </a:tbl>
          </a:graphicData>
        </a:graphic>
      </p:graphicFrame>
      <p:sp>
        <p:nvSpPr>
          <p:cNvPr id="13" name="TextBox 12">
            <a:extLst>
              <a:ext uri="{FF2B5EF4-FFF2-40B4-BE49-F238E27FC236}">
                <a16:creationId xmlns:a16="http://schemas.microsoft.com/office/drawing/2014/main" id="{DDAC687D-0373-4406-AA42-076E7067FD36}"/>
              </a:ext>
            </a:extLst>
          </p:cNvPr>
          <p:cNvSpPr txBox="1"/>
          <p:nvPr/>
        </p:nvSpPr>
        <p:spPr>
          <a:xfrm>
            <a:off x="5074981" y="3254071"/>
            <a:ext cx="2037737" cy="769441"/>
          </a:xfrm>
          <a:prstGeom prst="rect">
            <a:avLst/>
          </a:prstGeom>
          <a:noFill/>
        </p:spPr>
        <p:txBody>
          <a:bodyPr wrap="none" rtlCol="0">
            <a:spAutoFit/>
          </a:bodyPr>
          <a:lstStyle/>
          <a:p>
            <a:r>
              <a:rPr lang="en-US" sz="4400" dirty="0"/>
              <a:t>$38,095</a:t>
            </a:r>
          </a:p>
        </p:txBody>
      </p:sp>
      <p:sp>
        <p:nvSpPr>
          <p:cNvPr id="14" name="TextBox 13">
            <a:extLst>
              <a:ext uri="{FF2B5EF4-FFF2-40B4-BE49-F238E27FC236}">
                <a16:creationId xmlns:a16="http://schemas.microsoft.com/office/drawing/2014/main" id="{487B0E87-2850-42DD-A9FF-A4B562A3F509}"/>
              </a:ext>
            </a:extLst>
          </p:cNvPr>
          <p:cNvSpPr txBox="1"/>
          <p:nvPr/>
        </p:nvSpPr>
        <p:spPr>
          <a:xfrm>
            <a:off x="4971349" y="5585066"/>
            <a:ext cx="2037737" cy="769441"/>
          </a:xfrm>
          <a:prstGeom prst="rect">
            <a:avLst/>
          </a:prstGeom>
          <a:noFill/>
        </p:spPr>
        <p:txBody>
          <a:bodyPr wrap="none" rtlCol="0">
            <a:spAutoFit/>
          </a:bodyPr>
          <a:lstStyle/>
          <a:p>
            <a:r>
              <a:rPr lang="en-US" sz="4400" dirty="0"/>
              <a:t>$40,395</a:t>
            </a:r>
          </a:p>
        </p:txBody>
      </p:sp>
      <p:sp>
        <p:nvSpPr>
          <p:cNvPr id="15" name="TextBox 14">
            <a:extLst>
              <a:ext uri="{FF2B5EF4-FFF2-40B4-BE49-F238E27FC236}">
                <a16:creationId xmlns:a16="http://schemas.microsoft.com/office/drawing/2014/main" id="{B0AEBEB4-3E69-445C-A213-7474C7C845F9}"/>
              </a:ext>
            </a:extLst>
          </p:cNvPr>
          <p:cNvSpPr txBox="1"/>
          <p:nvPr/>
        </p:nvSpPr>
        <p:spPr>
          <a:xfrm>
            <a:off x="7217115" y="5908269"/>
            <a:ext cx="1563248" cy="769441"/>
          </a:xfrm>
          <a:prstGeom prst="rect">
            <a:avLst/>
          </a:prstGeom>
          <a:noFill/>
        </p:spPr>
        <p:txBody>
          <a:bodyPr wrap="none" rtlCol="0">
            <a:spAutoFit/>
          </a:bodyPr>
          <a:lstStyle/>
          <a:p>
            <a:r>
              <a:rPr lang="en-US" sz="4400" dirty="0"/>
              <a:t>+ ~6%</a:t>
            </a:r>
          </a:p>
        </p:txBody>
      </p:sp>
    </p:spTree>
    <p:extLst>
      <p:ext uri="{BB962C8B-B14F-4D97-AF65-F5344CB8AC3E}">
        <p14:creationId xmlns:p14="http://schemas.microsoft.com/office/powerpoint/2010/main" val="3244602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9D137-DB3F-41E7-85DA-4557A59D53D4}"/>
              </a:ext>
            </a:extLst>
          </p:cNvPr>
          <p:cNvSpPr>
            <a:spLocks noGrp="1"/>
          </p:cNvSpPr>
          <p:nvPr>
            <p:ph type="title"/>
          </p:nvPr>
        </p:nvSpPr>
        <p:spPr/>
        <p:txBody>
          <a:bodyPr/>
          <a:lstStyle/>
          <a:p>
            <a:r>
              <a:rPr lang="en-US" dirty="0"/>
              <a:t>Beginning to Highly Commoditized	</a:t>
            </a:r>
          </a:p>
        </p:txBody>
      </p:sp>
      <p:sp>
        <p:nvSpPr>
          <p:cNvPr id="6" name="Rectangle 5">
            <a:extLst>
              <a:ext uri="{FF2B5EF4-FFF2-40B4-BE49-F238E27FC236}">
                <a16:creationId xmlns:a16="http://schemas.microsoft.com/office/drawing/2014/main" id="{259DF716-E664-4CB1-A84D-49CAD246A5B4}"/>
              </a:ext>
            </a:extLst>
          </p:cNvPr>
          <p:cNvSpPr/>
          <p:nvPr/>
        </p:nvSpPr>
        <p:spPr>
          <a:xfrm>
            <a:off x="3515802" y="2997844"/>
            <a:ext cx="5160396" cy="1200329"/>
          </a:xfrm>
          <a:prstGeom prst="rect">
            <a:avLst/>
          </a:prstGeom>
        </p:spPr>
        <p:txBody>
          <a:bodyPr wrap="square">
            <a:spAutoFit/>
          </a:bodyPr>
          <a:lstStyle/>
          <a:p>
            <a:r>
              <a:rPr lang="en-US" sz="7200" dirty="0"/>
              <a:t>1885 to 2015</a:t>
            </a:r>
          </a:p>
        </p:txBody>
      </p:sp>
    </p:spTree>
    <p:extLst>
      <p:ext uri="{BB962C8B-B14F-4D97-AF65-F5344CB8AC3E}">
        <p14:creationId xmlns:p14="http://schemas.microsoft.com/office/powerpoint/2010/main" val="983169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7" name="Straight Connector 13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1ED46-4B11-47F6-8023-1E4C7053BC32}"/>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Software Systems – The Beginning</a:t>
            </a:r>
          </a:p>
        </p:txBody>
      </p:sp>
      <p:pic>
        <p:nvPicPr>
          <p:cNvPr id="1026" name="Picture 2" descr="Dell PowerEdge 2400 Server 2x Intel PIII 533MHz, 18.2GB HDD, 4x 512MB RAM">
            <a:extLst>
              <a:ext uri="{FF2B5EF4-FFF2-40B4-BE49-F238E27FC236}">
                <a16:creationId xmlns:a16="http://schemas.microsoft.com/office/drawing/2014/main" id="{FEFAB7AA-5C80-46A3-BC14-9C5DB4CC2C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78867" y="307731"/>
            <a:ext cx="2938263" cy="3997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10.newegg.com/ProductImageCompressAll1280/AA65_1_201707111083214831.jpg">
            <a:extLst>
              <a:ext uri="{FF2B5EF4-FFF2-40B4-BE49-F238E27FC236}">
                <a16:creationId xmlns:a16="http://schemas.microsoft.com/office/drawing/2014/main" id="{EF3CF5E4-190A-4AF6-846E-7263A804274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8910" y="307731"/>
            <a:ext cx="5330182"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Straight Connector 14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537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7" name="Straight Connector 13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1ED46-4B11-47F6-8023-1E4C7053BC32}"/>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Mass Production</a:t>
            </a:r>
          </a:p>
        </p:txBody>
      </p:sp>
      <p:cxnSp>
        <p:nvCxnSpPr>
          <p:cNvPr id="141" name="Straight Connector 14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4" descr="https://images10.newegg.com/ProductImageCompressAll1280/AA65_1_201707111083214831.jpg">
            <a:extLst>
              <a:ext uri="{FF2B5EF4-FFF2-40B4-BE49-F238E27FC236}">
                <a16:creationId xmlns:a16="http://schemas.microsoft.com/office/drawing/2014/main" id="{9CEE40F6-8BCB-48EF-9338-7D2718B080A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1807" y="696475"/>
            <a:ext cx="4293528" cy="322014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D9DD86F5-5EF8-4842-9E54-C2F28090DDE4}"/>
              </a:ext>
            </a:extLst>
          </p:cNvPr>
          <p:cNvGrpSpPr/>
          <p:nvPr/>
        </p:nvGrpSpPr>
        <p:grpSpPr>
          <a:xfrm>
            <a:off x="7069955" y="472384"/>
            <a:ext cx="4405182" cy="3757242"/>
            <a:chOff x="5710282" y="1550379"/>
            <a:chExt cx="4405182" cy="3757242"/>
          </a:xfrm>
        </p:grpSpPr>
        <p:pic>
          <p:nvPicPr>
            <p:cNvPr id="10" name="Picture 9" descr="https://images10.newegg.com/ProductImageCompressAll1280/AA65_1_201707111083214831.jpg">
              <a:extLst>
                <a:ext uri="{FF2B5EF4-FFF2-40B4-BE49-F238E27FC236}">
                  <a16:creationId xmlns:a16="http://schemas.microsoft.com/office/drawing/2014/main" id="{36C42CDE-616A-482E-A770-21ED5CFAEFD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7672929" y="1550379"/>
              <a:ext cx="2202591" cy="16519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images10.newegg.com/ProductImageCompressAll1280/AA65_1_201707111083214831.jpg">
              <a:extLst>
                <a:ext uri="{FF2B5EF4-FFF2-40B4-BE49-F238E27FC236}">
                  <a16:creationId xmlns:a16="http://schemas.microsoft.com/office/drawing/2014/main" id="{91941112-30FF-4155-9C01-BED1A14BD0B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5710282" y="2516639"/>
              <a:ext cx="2202591" cy="16519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images10.newegg.com/ProductImageCompressAll1280/AA65_1_201707111083214831.jpg">
              <a:extLst>
                <a:ext uri="{FF2B5EF4-FFF2-40B4-BE49-F238E27FC236}">
                  <a16:creationId xmlns:a16="http://schemas.microsoft.com/office/drawing/2014/main" id="{6A8DEFA4-B2AC-4E51-9208-CBCA80FC831C}"/>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7912873" y="3655677"/>
              <a:ext cx="2202591" cy="16519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33944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6E91DE-AC8E-4CAC-8660-1DF8371B3645}"/>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Service Oriented Architectures</a:t>
            </a:r>
          </a:p>
        </p:txBody>
      </p:sp>
      <p:pic>
        <p:nvPicPr>
          <p:cNvPr id="2050" name="Picture 2" descr="https://cdn-images-1.medium.com/max/1800/1*IiyPCOKiGOf65UmGedPrlw.png">
            <a:extLst>
              <a:ext uri="{FF2B5EF4-FFF2-40B4-BE49-F238E27FC236}">
                <a16:creationId xmlns:a16="http://schemas.microsoft.com/office/drawing/2014/main" id="{F73FEEE7-83F5-415C-A4B9-0AF8015C61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70813" y="307731"/>
            <a:ext cx="7995274"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015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0D01-FA44-4770-A2BD-4E2390FC51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FB245B-0B14-47E4-A0DB-27EEDF60C2E5}"/>
              </a:ext>
            </a:extLst>
          </p:cNvPr>
          <p:cNvSpPr>
            <a:spLocks noGrp="1"/>
          </p:cNvSpPr>
          <p:nvPr>
            <p:ph idx="1"/>
          </p:nvPr>
        </p:nvSpPr>
        <p:spPr/>
        <p:txBody>
          <a:bodyPr/>
          <a:lstStyle/>
          <a:p>
            <a:endParaRPr lang="en-US"/>
          </a:p>
        </p:txBody>
      </p:sp>
      <p:pic>
        <p:nvPicPr>
          <p:cNvPr id="3074" name="Picture 2" descr="Image result for twitter microservices diagram">
            <a:extLst>
              <a:ext uri="{FF2B5EF4-FFF2-40B4-BE49-F238E27FC236}">
                <a16:creationId xmlns:a16="http://schemas.microsoft.com/office/drawing/2014/main" id="{DEAC0CB2-F474-4CE0-A1DF-E33F125C3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60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045E-E6DD-4F32-9FEF-1F314D22BB9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2FE5B1C-EEC0-4711-94A4-4A6EE955A2FA}"/>
              </a:ext>
            </a:extLst>
          </p:cNvPr>
          <p:cNvSpPr>
            <a:spLocks noGrp="1"/>
          </p:cNvSpPr>
          <p:nvPr>
            <p:ph idx="1"/>
          </p:nvPr>
        </p:nvSpPr>
        <p:spPr/>
        <p:txBody>
          <a:bodyPr/>
          <a:lstStyle/>
          <a:p>
            <a:r>
              <a:rPr lang="en-US" dirty="0"/>
              <a:t>Who We Are</a:t>
            </a:r>
          </a:p>
          <a:p>
            <a:r>
              <a:rPr lang="en-US" dirty="0"/>
              <a:t>Cars and Servers – 15 minutes</a:t>
            </a:r>
          </a:p>
          <a:p>
            <a:r>
              <a:rPr lang="en-US" dirty="0"/>
              <a:t>Common components of AWS Serverless – 15 minutes</a:t>
            </a:r>
          </a:p>
          <a:p>
            <a:r>
              <a:rPr lang="en-US" dirty="0"/>
              <a:t>Workflow example – 15 minutes</a:t>
            </a:r>
          </a:p>
          <a:p>
            <a:r>
              <a:rPr lang="en-US" dirty="0"/>
              <a:t>Q&amp;A – 10 minutes</a:t>
            </a:r>
          </a:p>
        </p:txBody>
      </p:sp>
    </p:spTree>
    <p:extLst>
      <p:ext uri="{BB962C8B-B14F-4D97-AF65-F5344CB8AC3E}">
        <p14:creationId xmlns:p14="http://schemas.microsoft.com/office/powerpoint/2010/main" val="3045235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9E4A-B235-476B-BA25-1DE38A8F6D1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Serverless</a:t>
            </a:r>
          </a:p>
        </p:txBody>
      </p:sp>
      <p:sp>
        <p:nvSpPr>
          <p:cNvPr id="42" name="Content Placeholder 2">
            <a:extLst>
              <a:ext uri="{FF2B5EF4-FFF2-40B4-BE49-F238E27FC236}">
                <a16:creationId xmlns:a16="http://schemas.microsoft.com/office/drawing/2014/main" id="{02A7CC71-5816-4FAB-BB5D-188C4C8B490B}"/>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The Service Oriented Architecture (SOA) has evolved to allow significant amounts of the traditional application code to be delegated to easily consumed managed services.</a:t>
            </a:r>
          </a:p>
          <a:p>
            <a:pPr marL="0" indent="0">
              <a:buNone/>
            </a:pPr>
            <a:endParaRPr lang="en-US" sz="2400" dirty="0"/>
          </a:p>
          <a:p>
            <a:pPr marL="0" indent="0">
              <a:buNone/>
            </a:pPr>
            <a:r>
              <a:rPr lang="en-US" sz="2400" dirty="0"/>
              <a:t>As the auto manufacturer now spends little on R&amp;D for common components like shocks, brakes, frame designs, etc., Serverless allows system architects to leverage well designed and managed </a:t>
            </a:r>
            <a:r>
              <a:rPr lang="en-US" sz="2400" dirty="0" err="1"/>
              <a:t>dbs</a:t>
            </a:r>
            <a:r>
              <a:rPr lang="en-US" sz="2400" dirty="0"/>
              <a:t>, </a:t>
            </a:r>
            <a:r>
              <a:rPr lang="en-US" sz="2400" dirty="0" err="1"/>
              <a:t>api</a:t>
            </a:r>
            <a:r>
              <a:rPr lang="en-US" sz="2400" dirty="0"/>
              <a:t> endpoint services, worker processes, etc., reducing R&amp;D and increasing TTM while reducing TCO.</a:t>
            </a:r>
          </a:p>
        </p:txBody>
      </p:sp>
    </p:spTree>
    <p:extLst>
      <p:ext uri="{BB962C8B-B14F-4D97-AF65-F5344CB8AC3E}">
        <p14:creationId xmlns:p14="http://schemas.microsoft.com/office/powerpoint/2010/main" val="3280970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C274A3A-50E7-4D19-9501-0C834EA1E1D6}"/>
              </a:ext>
            </a:extLst>
          </p:cNvPr>
          <p:cNvPicPr>
            <a:picLocks noGrp="1" noChangeAspect="1"/>
          </p:cNvPicPr>
          <p:nvPr>
            <p:ph idx="1"/>
          </p:nvPr>
        </p:nvPicPr>
        <p:blipFill>
          <a:blip r:embed="rId3"/>
          <a:stretch>
            <a:fillRect/>
          </a:stretch>
        </p:blipFill>
        <p:spPr>
          <a:xfrm>
            <a:off x="-819677" y="27911"/>
            <a:ext cx="13592817" cy="6801772"/>
          </a:xfrm>
          <a:prstGeom prst="rect">
            <a:avLst/>
          </a:prstGeom>
        </p:spPr>
      </p:pic>
    </p:spTree>
    <p:extLst>
      <p:ext uri="{BB962C8B-B14F-4D97-AF65-F5344CB8AC3E}">
        <p14:creationId xmlns:p14="http://schemas.microsoft.com/office/powerpoint/2010/main" val="1997722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2CBED1-5A11-4599-87ED-93772F00ABE8}"/>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Lambda</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4">
            <a:extLst>
              <a:ext uri="{FF2B5EF4-FFF2-40B4-BE49-F238E27FC236}">
                <a16:creationId xmlns:a16="http://schemas.microsoft.com/office/drawing/2014/main" id="{E2DAEC15-20F6-3647-8A23-EC2BA0B080D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694613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464866" y="329574"/>
            <a:ext cx="5181018" cy="5999982"/>
          </a:xfrm>
        </p:spPr>
        <p:txBody>
          <a:bodyPr/>
          <a:lstStyle/>
          <a:p>
            <a:pPr marL="0" indent="0">
              <a:buNone/>
            </a:pPr>
            <a:r>
              <a:rPr lang="en-US" dirty="0">
                <a:solidFill>
                  <a:schemeClr val="bg1"/>
                </a:solidFill>
              </a:rPr>
              <a:t>Compute layer, helps with business-specific rules</a:t>
            </a:r>
          </a:p>
          <a:p>
            <a:pPr marL="0" indent="0">
              <a:buNone/>
            </a:pPr>
            <a:r>
              <a:rPr lang="en-US" dirty="0">
                <a:solidFill>
                  <a:schemeClr val="bg1"/>
                </a:solidFill>
              </a:rPr>
              <a:t>Commoditized programming </a:t>
            </a:r>
          </a:p>
          <a:p>
            <a:pPr marL="0" indent="0">
              <a:buNone/>
            </a:pPr>
            <a:r>
              <a:rPr lang="en-US" dirty="0">
                <a:solidFill>
                  <a:schemeClr val="bg1"/>
                </a:solidFill>
              </a:rPr>
              <a:t>One stop shop for mobile, 3</a:t>
            </a:r>
            <a:r>
              <a:rPr lang="en-US" baseline="30000" dirty="0">
                <a:solidFill>
                  <a:schemeClr val="bg1"/>
                </a:solidFill>
              </a:rPr>
              <a:t>rd</a:t>
            </a:r>
            <a:r>
              <a:rPr lang="en-US" dirty="0">
                <a:solidFill>
                  <a:schemeClr val="bg1"/>
                </a:solidFill>
              </a:rPr>
              <a:t> party, web, </a:t>
            </a:r>
            <a:r>
              <a:rPr lang="en-US" dirty="0" err="1">
                <a:solidFill>
                  <a:schemeClr val="bg1"/>
                </a:solidFill>
              </a:rPr>
              <a:t>IoT</a:t>
            </a:r>
            <a:endParaRPr lang="en-US" dirty="0">
              <a:solidFill>
                <a:schemeClr val="bg1"/>
              </a:solidFill>
            </a:endParaRPr>
          </a:p>
          <a:p>
            <a:pPr marL="0" indent="0">
              <a:buNone/>
            </a:pPr>
            <a:r>
              <a:rPr lang="en-US" dirty="0">
                <a:solidFill>
                  <a:schemeClr val="bg1"/>
                </a:solidFill>
              </a:rPr>
              <a:t>Security via IAM or in logic</a:t>
            </a:r>
          </a:p>
          <a:p>
            <a:pPr marL="0" indent="0">
              <a:buNone/>
            </a:pPr>
            <a:r>
              <a:rPr lang="en-US" dirty="0">
                <a:solidFill>
                  <a:schemeClr val="bg1"/>
                </a:solidFill>
              </a:rPr>
              <a:t>Triggered by events or scheduled via </a:t>
            </a:r>
            <a:r>
              <a:rPr lang="en-US" dirty="0" err="1">
                <a:solidFill>
                  <a:schemeClr val="bg1"/>
                </a:solidFill>
              </a:rPr>
              <a:t>CloudWatch</a:t>
            </a:r>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8" name="Picture 7"/>
          <p:cNvPicPr>
            <a:picLocks noChangeAspect="1"/>
          </p:cNvPicPr>
          <p:nvPr/>
        </p:nvPicPr>
        <p:blipFill>
          <a:blip r:embed="rId2"/>
          <a:stretch>
            <a:fillRect/>
          </a:stretch>
        </p:blipFill>
        <p:spPr>
          <a:xfrm>
            <a:off x="180134" y="329574"/>
            <a:ext cx="4421363" cy="4525965"/>
          </a:xfrm>
          <a:prstGeom prst="rect">
            <a:avLst/>
          </a:prstGeom>
        </p:spPr>
      </p:pic>
    </p:spTree>
    <p:extLst>
      <p:ext uri="{BB962C8B-B14F-4D97-AF65-F5344CB8AC3E}">
        <p14:creationId xmlns:p14="http://schemas.microsoft.com/office/powerpoint/2010/main" val="1914703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654AE-5EC9-4E8B-8A8C-12689EF9D81E}"/>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DynamoDB</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7">
            <a:extLst>
              <a:ext uri="{FF2B5EF4-FFF2-40B4-BE49-F238E27FC236}">
                <a16:creationId xmlns:a16="http://schemas.microsoft.com/office/drawing/2014/main" id="{64ACDB4E-B998-9447-845B-246D5827B99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4125785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685C1D-54A2-4C59-9497-8FC1A181863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S3</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0">
            <a:extLst>
              <a:ext uri="{FF2B5EF4-FFF2-40B4-BE49-F238E27FC236}">
                <a16:creationId xmlns:a16="http://schemas.microsoft.com/office/drawing/2014/main" id="{9840D537-EF3D-4A48-98E9-D14A00C0652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181459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3B4CD-7B91-43AF-A459-EC7575DE97E3}"/>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API Gateway</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18">
            <a:extLst>
              <a:ext uri="{FF2B5EF4-FFF2-40B4-BE49-F238E27FC236}">
                <a16:creationId xmlns:a16="http://schemas.microsoft.com/office/drawing/2014/main" id="{F249C49B-0805-DA42-9A42-CFCC79AC1BB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338685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8F5135-5CD1-48CC-A0BF-2EFCFE7D629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Cognito</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23">
            <a:extLst>
              <a:ext uri="{FF2B5EF4-FFF2-40B4-BE49-F238E27FC236}">
                <a16:creationId xmlns:a16="http://schemas.microsoft.com/office/drawing/2014/main" id="{E9A0F7B5-2F3A-6242-BCA5-7273277F9F0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526910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71243B-7982-4165-856F-7931E35ACC7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X-Ray</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14">
            <a:extLst>
              <a:ext uri="{FF2B5EF4-FFF2-40B4-BE49-F238E27FC236}">
                <a16:creationId xmlns:a16="http://schemas.microsoft.com/office/drawing/2014/main" id="{FBF86D52-C48B-5742-B3CE-A243F510193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620213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208C3-78CB-4470-97D9-EE94240C402E}"/>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Step Functions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10">
            <a:extLst>
              <a:ext uri="{FF2B5EF4-FFF2-40B4-BE49-F238E27FC236}">
                <a16:creationId xmlns:a16="http://schemas.microsoft.com/office/drawing/2014/main" id="{1A8D30EF-3065-9048-825C-BF17B517AA9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664506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7695-A130-4756-A3CA-BE16B0DAF7FA}"/>
              </a:ext>
            </a:extLst>
          </p:cNvPr>
          <p:cNvSpPr>
            <a:spLocks noGrp="1"/>
          </p:cNvSpPr>
          <p:nvPr>
            <p:ph type="title"/>
          </p:nvPr>
        </p:nvSpPr>
        <p:spPr/>
        <p:txBody>
          <a:bodyPr/>
          <a:lstStyle/>
          <a:p>
            <a:r>
              <a:rPr lang="en-US" dirty="0"/>
              <a:t>Rob Koch</a:t>
            </a:r>
          </a:p>
        </p:txBody>
      </p:sp>
      <p:sp>
        <p:nvSpPr>
          <p:cNvPr id="3" name="Content Placeholder 2">
            <a:extLst>
              <a:ext uri="{FF2B5EF4-FFF2-40B4-BE49-F238E27FC236}">
                <a16:creationId xmlns:a16="http://schemas.microsoft.com/office/drawing/2014/main" id="{E61F61B2-F69A-424D-AB07-237FA10D1F2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95049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584551-48F0-4164-A79A-D8161EF5707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Demo Time!</a:t>
            </a:r>
          </a:p>
        </p:txBody>
      </p:sp>
      <p:pic>
        <p:nvPicPr>
          <p:cNvPr id="4" name="Content Placeholder 3">
            <a:extLst>
              <a:ext uri="{FF2B5EF4-FFF2-40B4-BE49-F238E27FC236}">
                <a16:creationId xmlns:a16="http://schemas.microsoft.com/office/drawing/2014/main" id="{D7D9DFF3-BA89-4E91-9F66-FC1034EACCF2}"/>
              </a:ext>
            </a:extLst>
          </p:cNvPr>
          <p:cNvPicPr>
            <a:picLocks noGrp="1" noChangeAspect="1"/>
          </p:cNvPicPr>
          <p:nvPr>
            <p:ph idx="1"/>
          </p:nvPr>
        </p:nvPicPr>
        <p:blipFill>
          <a:blip r:embed="rId2"/>
          <a:stretch>
            <a:fillRect/>
          </a:stretch>
        </p:blipFill>
        <p:spPr>
          <a:xfrm>
            <a:off x="-4780" y="2272"/>
            <a:ext cx="12201558" cy="7076902"/>
          </a:xfrm>
          <a:prstGeom prst="rect">
            <a:avLst/>
          </a:prstGeom>
        </p:spPr>
      </p:pic>
    </p:spTree>
    <p:extLst>
      <p:ext uri="{BB962C8B-B14F-4D97-AF65-F5344CB8AC3E}">
        <p14:creationId xmlns:p14="http://schemas.microsoft.com/office/powerpoint/2010/main" val="1902126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655F-1618-4D7A-AC70-72BD31016D1E}"/>
              </a:ext>
            </a:extLst>
          </p:cNvPr>
          <p:cNvSpPr>
            <a:spLocks noGrp="1"/>
          </p:cNvSpPr>
          <p:nvPr>
            <p:ph type="title"/>
          </p:nvPr>
        </p:nvSpPr>
        <p:spPr/>
        <p:txBody>
          <a:bodyPr/>
          <a:lstStyle/>
          <a:p>
            <a:r>
              <a:rPr lang="en-US" dirty="0"/>
              <a:t>Going Deeper</a:t>
            </a:r>
          </a:p>
        </p:txBody>
      </p:sp>
      <p:sp>
        <p:nvSpPr>
          <p:cNvPr id="3" name="Content Placeholder 2">
            <a:extLst>
              <a:ext uri="{FF2B5EF4-FFF2-40B4-BE49-F238E27FC236}">
                <a16:creationId xmlns:a16="http://schemas.microsoft.com/office/drawing/2014/main" id="{D21A3D2A-78BA-43AA-83B6-23567D2064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9232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DE8A5-9ADB-49A3-813C-927F30E951F8}"/>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59E07EEF-660C-44CB-8DBC-5569B01CAFC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65495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E02-1279-4D94-8A10-FB9423699B0B}"/>
              </a:ext>
            </a:extLst>
          </p:cNvPr>
          <p:cNvSpPr>
            <a:spLocks noGrp="1"/>
          </p:cNvSpPr>
          <p:nvPr>
            <p:ph type="title"/>
          </p:nvPr>
        </p:nvSpPr>
        <p:spPr/>
        <p:txBody>
          <a:bodyPr/>
          <a:lstStyle/>
          <a:p>
            <a:r>
              <a:rPr lang="en-US" dirty="0"/>
              <a:t>Matthew Bonig</a:t>
            </a:r>
          </a:p>
        </p:txBody>
      </p:sp>
      <p:pic>
        <p:nvPicPr>
          <p:cNvPr id="4" name="Content Placeholder 3">
            <a:extLst>
              <a:ext uri="{FF2B5EF4-FFF2-40B4-BE49-F238E27FC236}">
                <a16:creationId xmlns:a16="http://schemas.microsoft.com/office/drawing/2014/main" id="{4A60A748-51DD-4283-B981-E95DAB156616}"/>
              </a:ext>
            </a:extLst>
          </p:cNvPr>
          <p:cNvPicPr>
            <a:picLocks noGrp="1" noChangeAspect="1"/>
          </p:cNvPicPr>
          <p:nvPr>
            <p:ph idx="1"/>
          </p:nvPr>
        </p:nvPicPr>
        <p:blipFill>
          <a:blip r:embed="rId2"/>
          <a:stretch>
            <a:fillRect/>
          </a:stretch>
        </p:blipFill>
        <p:spPr>
          <a:xfrm>
            <a:off x="8906173" y="1690688"/>
            <a:ext cx="2447627" cy="4351338"/>
          </a:xfrm>
          <a:prstGeom prst="rect">
            <a:avLst/>
          </a:prstGeom>
        </p:spPr>
      </p:pic>
      <p:sp>
        <p:nvSpPr>
          <p:cNvPr id="5" name="Rectangle 4">
            <a:extLst>
              <a:ext uri="{FF2B5EF4-FFF2-40B4-BE49-F238E27FC236}">
                <a16:creationId xmlns:a16="http://schemas.microsoft.com/office/drawing/2014/main" id="{95A79BE8-1495-41BB-80A8-76F63B877DA1}"/>
              </a:ext>
            </a:extLst>
          </p:cNvPr>
          <p:cNvSpPr/>
          <p:nvPr/>
        </p:nvSpPr>
        <p:spPr>
          <a:xfrm>
            <a:off x="838200" y="1674674"/>
            <a:ext cx="7881730" cy="3416320"/>
          </a:xfrm>
          <a:prstGeom prst="rect">
            <a:avLst/>
          </a:prstGeom>
        </p:spPr>
        <p:txBody>
          <a:bodyPr wrap="square">
            <a:spAutoFit/>
          </a:bodyPr>
          <a:lstStyle/>
          <a:p>
            <a:pPr marL="285750" indent="-285750">
              <a:buFont typeface="Arial" panose="020B0604020202020204" pitchFamily="34" charset="0"/>
              <a:buChar char="•"/>
            </a:pPr>
            <a:r>
              <a:rPr lang="en-US" sz="3600" dirty="0"/>
              <a:t>Professional Developer 10+ years</a:t>
            </a:r>
          </a:p>
          <a:p>
            <a:pPr marL="285750" indent="-285750">
              <a:buFont typeface="Arial" panose="020B0604020202020204" pitchFamily="34" charset="0"/>
              <a:buChar char="•"/>
            </a:pPr>
            <a:r>
              <a:rPr lang="en-US" sz="3600" dirty="0"/>
              <a:t>Enterprise/SMB application architect</a:t>
            </a:r>
          </a:p>
          <a:p>
            <a:pPr marL="285750" indent="-285750">
              <a:buFont typeface="Arial" panose="020B0604020202020204" pitchFamily="34" charset="0"/>
              <a:buChar char="•"/>
            </a:pPr>
            <a:r>
              <a:rPr lang="en-US" sz="3600" dirty="0"/>
              <a:t>Node/Angular (recovering .NET)</a:t>
            </a:r>
          </a:p>
          <a:p>
            <a:pPr marL="285750" indent="-285750">
              <a:buFont typeface="Arial" panose="020B0604020202020204" pitchFamily="34" charset="0"/>
              <a:buChar char="•"/>
            </a:pPr>
            <a:r>
              <a:rPr lang="en-US" sz="3600" dirty="0"/>
              <a:t>AWS Certified Solutions Architect</a:t>
            </a:r>
          </a:p>
          <a:p>
            <a:endParaRPr lang="en-US" sz="3600" dirty="0"/>
          </a:p>
        </p:txBody>
      </p:sp>
    </p:spTree>
    <p:extLst>
      <p:ext uri="{BB962C8B-B14F-4D97-AF65-F5344CB8AC3E}">
        <p14:creationId xmlns:p14="http://schemas.microsoft.com/office/powerpoint/2010/main" val="4159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00A806-FCC8-4EE4-BBF7-173BC8D6690B}"/>
              </a:ext>
            </a:extLst>
          </p:cNvPr>
          <p:cNvSpPr/>
          <p:nvPr/>
        </p:nvSpPr>
        <p:spPr>
          <a:xfrm>
            <a:off x="5113937" y="2767280"/>
            <a:ext cx="1964127" cy="1323439"/>
          </a:xfrm>
          <a:prstGeom prst="rect">
            <a:avLst/>
          </a:prstGeom>
        </p:spPr>
        <p:txBody>
          <a:bodyPr wrap="none">
            <a:spAutoFit/>
          </a:bodyPr>
          <a:lstStyle/>
          <a:p>
            <a:r>
              <a:rPr lang="en-US" sz="8000" dirty="0"/>
              <a:t>Cars</a:t>
            </a:r>
          </a:p>
        </p:txBody>
      </p:sp>
    </p:spTree>
    <p:extLst>
      <p:ext uri="{BB962C8B-B14F-4D97-AF65-F5344CB8AC3E}">
        <p14:creationId xmlns:p14="http://schemas.microsoft.com/office/powerpoint/2010/main" val="1453301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Early Cars – The beginnings</a:t>
            </a:r>
          </a:p>
        </p:txBody>
      </p:sp>
      <p:cxnSp>
        <p:nvCxnSpPr>
          <p:cNvPr id="38"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bicycle leaning against a wall&#10;&#10;Description automatically generated">
            <a:extLst>
              <a:ext uri="{FF2B5EF4-FFF2-40B4-BE49-F238E27FC236}">
                <a16:creationId xmlns:a16="http://schemas.microsoft.com/office/drawing/2014/main" id="{F6C36C32-9106-4FC9-8D4F-90CE40BA7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564" y="297751"/>
            <a:ext cx="10010872" cy="4004348"/>
          </a:xfrm>
          <a:prstGeom prst="rect">
            <a:avLst/>
          </a:prstGeom>
        </p:spPr>
      </p:pic>
    </p:spTree>
    <p:extLst>
      <p:ext uri="{BB962C8B-B14F-4D97-AF65-F5344CB8AC3E}">
        <p14:creationId xmlns:p14="http://schemas.microsoft.com/office/powerpoint/2010/main" val="2492777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Early Cars – A little more advanced</a:t>
            </a:r>
          </a:p>
        </p:txBody>
      </p:sp>
      <p:pic>
        <p:nvPicPr>
          <p:cNvPr id="6" name="Content Placeholder 5" descr="A picture containing bicycle, outdoor, old, next&#10;&#10;Description automatically generated">
            <a:extLst>
              <a:ext uri="{FF2B5EF4-FFF2-40B4-BE49-F238E27FC236}">
                <a16:creationId xmlns:a16="http://schemas.microsoft.com/office/drawing/2014/main" id="{6389B88D-DD65-4666-A988-2661D3D8EDA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2228" b="9647"/>
          <a:stretch/>
        </p:blipFill>
        <p:spPr>
          <a:xfrm>
            <a:off x="2514995" y="307731"/>
            <a:ext cx="7106910" cy="3997637"/>
          </a:xfrm>
          <a:prstGeom prst="rect">
            <a:avLst/>
          </a:prstGeom>
        </p:spPr>
      </p:pic>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058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4BC4EB-7401-4C32-B658-C87406E98FB8}"/>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Mass production</a:t>
            </a:r>
          </a:p>
        </p:txBody>
      </p:sp>
      <p:pic>
        <p:nvPicPr>
          <p:cNvPr id="5" name="Content Placeholder 4" descr="A car parked on a dirt road&#10;&#10;Description automatically generated">
            <a:extLst>
              <a:ext uri="{FF2B5EF4-FFF2-40B4-BE49-F238E27FC236}">
                <a16:creationId xmlns:a16="http://schemas.microsoft.com/office/drawing/2014/main" id="{B50AAC6C-ECE1-4CF3-84E1-D8267942D97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294" b="16706"/>
          <a:stretch/>
        </p:blipFill>
        <p:spPr>
          <a:xfrm>
            <a:off x="2514995" y="307731"/>
            <a:ext cx="7106910"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652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BC4EB-7401-4C32-B658-C87406E98FB8}"/>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a:solidFill>
                  <a:srgbClr val="FFFFFF"/>
                </a:solidFill>
              </a:rPr>
              <a:t>Mass production</a:t>
            </a:r>
          </a:p>
        </p:txBody>
      </p:sp>
      <p:pic>
        <p:nvPicPr>
          <p:cNvPr id="1026" name="Picture 2" descr="https://www.anythingaboutcars.com/images/x1941_Chrysler_Town_and_Country.jpg.pagespeed.ic.7_E_XhuI_-.jpg">
            <a:extLst>
              <a:ext uri="{FF2B5EF4-FFF2-40B4-BE49-F238E27FC236}">
                <a16:creationId xmlns:a16="http://schemas.microsoft.com/office/drawing/2014/main" id="{50FC2B42-D981-45E4-BA94-E93AAF25A8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2907" y="307731"/>
            <a:ext cx="5330182" cy="3997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carscoops.com/2017/05/mustang-most-searched-classic-8.jpg">
            <a:extLst>
              <a:ext uri="{FF2B5EF4-FFF2-40B4-BE49-F238E27FC236}">
                <a16:creationId xmlns:a16="http://schemas.microsoft.com/office/drawing/2014/main" id="{E9AE3DFF-9AE6-4340-8734-D00C787435F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6043" y="826632"/>
            <a:ext cx="5455917" cy="295983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2911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815</Words>
  <Application>Microsoft Office PowerPoint</Application>
  <PresentationFormat>Widescreen</PresentationFormat>
  <Paragraphs>194</Paragraphs>
  <Slides>32</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Inherit</vt:lpstr>
      <vt:lpstr>Office Theme</vt:lpstr>
      <vt:lpstr>AWS Serverless</vt:lpstr>
      <vt:lpstr>Outline</vt:lpstr>
      <vt:lpstr>Rob Koch</vt:lpstr>
      <vt:lpstr>Matthew Bonig</vt:lpstr>
      <vt:lpstr>PowerPoint Presentation</vt:lpstr>
      <vt:lpstr>Early Cars – The beginnings</vt:lpstr>
      <vt:lpstr>Early Cars – A little more advanced</vt:lpstr>
      <vt:lpstr>Mass production</vt:lpstr>
      <vt:lpstr>Mass production</vt:lpstr>
      <vt:lpstr>Commoditize</vt:lpstr>
      <vt:lpstr>Commoditize</vt:lpstr>
      <vt:lpstr>Commoditize</vt:lpstr>
      <vt:lpstr>Commoditize</vt:lpstr>
      <vt:lpstr>Specialization</vt:lpstr>
      <vt:lpstr>Beginning to Highly Commoditized </vt:lpstr>
      <vt:lpstr>Software Systems – The Beginning</vt:lpstr>
      <vt:lpstr>Mass Production</vt:lpstr>
      <vt:lpstr>Service Oriented Architectures</vt:lpstr>
      <vt:lpstr>PowerPoint Presentation</vt:lpstr>
      <vt:lpstr>Serverless</vt:lpstr>
      <vt:lpstr>PowerPoint Presentation</vt:lpstr>
      <vt:lpstr>Lambda</vt:lpstr>
      <vt:lpstr>PowerPoint Presentation</vt:lpstr>
      <vt:lpstr>DynamoDB</vt:lpstr>
      <vt:lpstr>S3</vt:lpstr>
      <vt:lpstr>API Gateway</vt:lpstr>
      <vt:lpstr>Cognito</vt:lpstr>
      <vt:lpstr>X-Ray</vt:lpstr>
      <vt:lpstr>Step Functions</vt:lpstr>
      <vt:lpstr>Demo Time!</vt:lpstr>
      <vt:lpstr>Going Deeper</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Serverless</dc:title>
  <dc:creator>Matthew Bonig</dc:creator>
  <cp:lastModifiedBy>Matthew Bonig</cp:lastModifiedBy>
  <cp:revision>1</cp:revision>
  <dcterms:created xsi:type="dcterms:W3CDTF">2019-06-23T16:48:25Z</dcterms:created>
  <dcterms:modified xsi:type="dcterms:W3CDTF">2019-06-23T16:48:43Z</dcterms:modified>
</cp:coreProperties>
</file>